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handoutMasterIdLst>
    <p:handoutMasterId r:id="rId16"/>
  </p:handoutMasterIdLst>
  <p:sldIdLst>
    <p:sldId id="257" r:id="rId2"/>
    <p:sldId id="395" r:id="rId3"/>
    <p:sldId id="396" r:id="rId4"/>
    <p:sldId id="446" r:id="rId5"/>
    <p:sldId id="455" r:id="rId6"/>
    <p:sldId id="448" r:id="rId7"/>
    <p:sldId id="452" r:id="rId8"/>
    <p:sldId id="449" r:id="rId9"/>
    <p:sldId id="453" r:id="rId10"/>
    <p:sldId id="450" r:id="rId11"/>
    <p:sldId id="451" r:id="rId12"/>
    <p:sldId id="454" r:id="rId13"/>
    <p:sldId id="447" r:id="rId1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FFF99"/>
    <a:srgbClr val="C13F3F"/>
    <a:srgbClr val="D9212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80" autoAdjust="0"/>
    <p:restoredTop sz="86398" autoAdjust="0"/>
  </p:normalViewPr>
  <p:slideViewPr>
    <p:cSldViewPr>
      <p:cViewPr varScale="1">
        <p:scale>
          <a:sx n="70" d="100"/>
          <a:sy n="70" d="100"/>
        </p:scale>
        <p:origin x="1913" y="38"/>
      </p:cViewPr>
      <p:guideLst>
        <p:guide orient="horz" pos="2160"/>
        <p:guide pos="2880"/>
      </p:guideLst>
    </p:cSldViewPr>
  </p:slideViewPr>
  <p:outlineViewPr>
    <p:cViewPr>
      <p:scale>
        <a:sx n="33" d="100"/>
        <a:sy n="33" d="100"/>
      </p:scale>
      <p:origin x="0" y="-19164"/>
    </p:cViewPr>
  </p:outlineViewPr>
  <p:notesTextViewPr>
    <p:cViewPr>
      <p:scale>
        <a:sx n="100" d="100"/>
        <a:sy n="100" d="100"/>
      </p:scale>
      <p:origin x="0" y="0"/>
    </p:cViewPr>
  </p:notesTextViewPr>
  <p:sorterViewPr>
    <p:cViewPr varScale="1">
      <p:scale>
        <a:sx n="1" d="1"/>
        <a:sy n="1" d="1"/>
      </p:scale>
      <p:origin x="0" y="-574"/>
    </p:cViewPr>
  </p:sorterViewPr>
  <p:notesViewPr>
    <p:cSldViewPr>
      <p:cViewPr varScale="1">
        <p:scale>
          <a:sx n="59" d="100"/>
          <a:sy n="59" d="100"/>
        </p:scale>
        <p:origin x="3142" y="4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72108" cy="464978"/>
          </a:xfrm>
          <a:prstGeom prst="rect">
            <a:avLst/>
          </a:prstGeom>
        </p:spPr>
        <p:txBody>
          <a:bodyPr vert="horz" lIns="89798" tIns="44899" rIns="89798" bIns="44899" rtlCol="0"/>
          <a:lstStyle>
            <a:lvl1pPr algn="l">
              <a:defRPr sz="1100"/>
            </a:lvl1pPr>
          </a:lstStyle>
          <a:p>
            <a:endParaRPr lang="en-US" dirty="0"/>
          </a:p>
        </p:txBody>
      </p:sp>
      <p:sp>
        <p:nvSpPr>
          <p:cNvPr id="3" name="Date Placeholder 2"/>
          <p:cNvSpPr>
            <a:spLocks noGrp="1"/>
          </p:cNvSpPr>
          <p:nvPr>
            <p:ph type="dt" sz="quarter" idx="1"/>
          </p:nvPr>
        </p:nvSpPr>
        <p:spPr>
          <a:xfrm>
            <a:off x="3884356" y="5"/>
            <a:ext cx="2972108" cy="464978"/>
          </a:xfrm>
          <a:prstGeom prst="rect">
            <a:avLst/>
          </a:prstGeom>
        </p:spPr>
        <p:txBody>
          <a:bodyPr vert="horz" lIns="89798" tIns="44899" rIns="89798" bIns="44899" rtlCol="0"/>
          <a:lstStyle>
            <a:lvl1pPr algn="r">
              <a:defRPr sz="1100"/>
            </a:lvl1pPr>
          </a:lstStyle>
          <a:p>
            <a:fld id="{4F0938CC-CE79-4435-A706-83705538FAFE}" type="datetimeFigureOut">
              <a:rPr lang="en-US" smtClean="0"/>
              <a:pPr/>
              <a:t>2/4/2019</a:t>
            </a:fld>
            <a:endParaRPr lang="en-US" dirty="0"/>
          </a:p>
        </p:txBody>
      </p:sp>
      <p:sp>
        <p:nvSpPr>
          <p:cNvPr id="4" name="Footer Placeholder 3"/>
          <p:cNvSpPr>
            <a:spLocks noGrp="1"/>
          </p:cNvSpPr>
          <p:nvPr>
            <p:ph type="ftr" sz="quarter" idx="2"/>
          </p:nvPr>
        </p:nvSpPr>
        <p:spPr>
          <a:xfrm>
            <a:off x="0" y="8829851"/>
            <a:ext cx="2972108" cy="464978"/>
          </a:xfrm>
          <a:prstGeom prst="rect">
            <a:avLst/>
          </a:prstGeom>
        </p:spPr>
        <p:txBody>
          <a:bodyPr vert="horz" lIns="89798" tIns="44899" rIns="89798" bIns="44899" rtlCol="0" anchor="b"/>
          <a:lstStyle>
            <a:lvl1pPr algn="l">
              <a:defRPr sz="1100"/>
            </a:lvl1pPr>
          </a:lstStyle>
          <a:p>
            <a:endParaRPr lang="en-US" dirty="0"/>
          </a:p>
        </p:txBody>
      </p:sp>
      <p:sp>
        <p:nvSpPr>
          <p:cNvPr id="5" name="Slide Number Placeholder 4"/>
          <p:cNvSpPr>
            <a:spLocks noGrp="1"/>
          </p:cNvSpPr>
          <p:nvPr>
            <p:ph type="sldNum" sz="quarter" idx="3"/>
          </p:nvPr>
        </p:nvSpPr>
        <p:spPr>
          <a:xfrm>
            <a:off x="3884356" y="8829851"/>
            <a:ext cx="2972108" cy="464978"/>
          </a:xfrm>
          <a:prstGeom prst="rect">
            <a:avLst/>
          </a:prstGeom>
        </p:spPr>
        <p:txBody>
          <a:bodyPr vert="horz" lIns="89798" tIns="44899" rIns="89798" bIns="44899" rtlCol="0" anchor="b"/>
          <a:lstStyle>
            <a:lvl1pPr algn="r">
              <a:defRPr sz="1100"/>
            </a:lvl1pPr>
          </a:lstStyle>
          <a:p>
            <a:fld id="{D669F728-D530-4620-B9D3-C4599D173138}" type="slidenum">
              <a:rPr lang="en-US" smtClean="0"/>
              <a:pPr/>
              <a:t>‹#›</a:t>
            </a:fld>
            <a:endParaRPr lang="en-US" dirty="0"/>
          </a:p>
        </p:txBody>
      </p:sp>
    </p:spTree>
    <p:extLst>
      <p:ext uri="{BB962C8B-B14F-4D97-AF65-F5344CB8AC3E}">
        <p14:creationId xmlns:p14="http://schemas.microsoft.com/office/powerpoint/2010/main" val="2042998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72108" cy="464978"/>
          </a:xfrm>
          <a:prstGeom prst="rect">
            <a:avLst/>
          </a:prstGeom>
        </p:spPr>
        <p:txBody>
          <a:bodyPr vert="horz" lIns="89798" tIns="44899" rIns="89798" bIns="44899" rtlCol="0"/>
          <a:lstStyle>
            <a:lvl1pPr algn="l">
              <a:defRPr sz="1100"/>
            </a:lvl1pPr>
          </a:lstStyle>
          <a:p>
            <a:endParaRPr lang="en-US" dirty="0"/>
          </a:p>
        </p:txBody>
      </p:sp>
      <p:sp>
        <p:nvSpPr>
          <p:cNvPr id="3" name="Date Placeholder 2"/>
          <p:cNvSpPr>
            <a:spLocks noGrp="1"/>
          </p:cNvSpPr>
          <p:nvPr>
            <p:ph type="dt" idx="1"/>
          </p:nvPr>
        </p:nvSpPr>
        <p:spPr>
          <a:xfrm>
            <a:off x="3884356" y="5"/>
            <a:ext cx="2972108" cy="464978"/>
          </a:xfrm>
          <a:prstGeom prst="rect">
            <a:avLst/>
          </a:prstGeom>
        </p:spPr>
        <p:txBody>
          <a:bodyPr vert="horz" lIns="89798" tIns="44899" rIns="89798" bIns="44899" rtlCol="0"/>
          <a:lstStyle>
            <a:lvl1pPr algn="r">
              <a:defRPr sz="1100"/>
            </a:lvl1pPr>
          </a:lstStyle>
          <a:p>
            <a:fld id="{D67B964A-190D-4150-B132-A0F976DCD8AC}" type="datetimeFigureOut">
              <a:rPr lang="en-US" smtClean="0"/>
              <a:pPr/>
              <a:t>2/4/2019</a:t>
            </a:fld>
            <a:endParaRPr lang="en-US" dirty="0"/>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89798" tIns="44899" rIns="89798" bIns="44899" rtlCol="0" anchor="ctr"/>
          <a:lstStyle/>
          <a:p>
            <a:endParaRPr lang="en-US" dirty="0"/>
          </a:p>
        </p:txBody>
      </p:sp>
      <p:sp>
        <p:nvSpPr>
          <p:cNvPr id="5" name="Notes Placeholder 4"/>
          <p:cNvSpPr>
            <a:spLocks noGrp="1"/>
          </p:cNvSpPr>
          <p:nvPr>
            <p:ph type="body" sz="quarter" idx="3"/>
          </p:nvPr>
        </p:nvSpPr>
        <p:spPr>
          <a:xfrm>
            <a:off x="686112" y="4416504"/>
            <a:ext cx="5485785" cy="4183222"/>
          </a:xfrm>
          <a:prstGeom prst="rect">
            <a:avLst/>
          </a:prstGeom>
        </p:spPr>
        <p:txBody>
          <a:bodyPr vert="horz" lIns="89798" tIns="44899" rIns="89798" bIns="4489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51"/>
            <a:ext cx="2972108" cy="464978"/>
          </a:xfrm>
          <a:prstGeom prst="rect">
            <a:avLst/>
          </a:prstGeom>
        </p:spPr>
        <p:txBody>
          <a:bodyPr vert="horz" lIns="89798" tIns="44899" rIns="89798" bIns="44899" rtlCol="0" anchor="b"/>
          <a:lstStyle>
            <a:lvl1pPr algn="l">
              <a:defRPr sz="1100"/>
            </a:lvl1pPr>
          </a:lstStyle>
          <a:p>
            <a:endParaRPr lang="en-US" dirty="0"/>
          </a:p>
        </p:txBody>
      </p:sp>
      <p:sp>
        <p:nvSpPr>
          <p:cNvPr id="7" name="Slide Number Placeholder 6"/>
          <p:cNvSpPr>
            <a:spLocks noGrp="1"/>
          </p:cNvSpPr>
          <p:nvPr>
            <p:ph type="sldNum" sz="quarter" idx="5"/>
          </p:nvPr>
        </p:nvSpPr>
        <p:spPr>
          <a:xfrm>
            <a:off x="3884356" y="8829851"/>
            <a:ext cx="2972108" cy="464978"/>
          </a:xfrm>
          <a:prstGeom prst="rect">
            <a:avLst/>
          </a:prstGeom>
        </p:spPr>
        <p:txBody>
          <a:bodyPr vert="horz" lIns="89798" tIns="44899" rIns="89798" bIns="44899" rtlCol="0" anchor="b"/>
          <a:lstStyle>
            <a:lvl1pPr algn="r">
              <a:defRPr sz="1100"/>
            </a:lvl1pPr>
          </a:lstStyle>
          <a:p>
            <a:fld id="{25FD98E6-C4B7-402B-9B62-381BA5333BEA}" type="slidenum">
              <a:rPr lang="en-US" smtClean="0"/>
              <a:pPr/>
              <a:t>‹#›</a:t>
            </a:fld>
            <a:endParaRPr lang="en-US" dirty="0"/>
          </a:p>
        </p:txBody>
      </p:sp>
    </p:spTree>
    <p:extLst>
      <p:ext uri="{BB962C8B-B14F-4D97-AF65-F5344CB8AC3E}">
        <p14:creationId xmlns:p14="http://schemas.microsoft.com/office/powerpoint/2010/main" val="4245470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D98E6-C4B7-402B-9B62-381BA5333BEA}" type="slidenum">
              <a:rPr lang="en-US" smtClean="0"/>
              <a:pPr/>
              <a:t>1</a:t>
            </a:fld>
            <a:endParaRPr lang="en-US" dirty="0"/>
          </a:p>
        </p:txBody>
      </p:sp>
    </p:spTree>
    <p:extLst>
      <p:ext uri="{BB962C8B-B14F-4D97-AF65-F5344CB8AC3E}">
        <p14:creationId xmlns:p14="http://schemas.microsoft.com/office/powerpoint/2010/main" val="4160035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D98E6-C4B7-402B-9B62-381BA5333BEA}" type="slidenum">
              <a:rPr lang="en-US" smtClean="0"/>
              <a:pPr/>
              <a:t>2</a:t>
            </a:fld>
            <a:endParaRPr lang="en-US" dirty="0"/>
          </a:p>
        </p:txBody>
      </p:sp>
    </p:spTree>
    <p:extLst>
      <p:ext uri="{BB962C8B-B14F-4D97-AF65-F5344CB8AC3E}">
        <p14:creationId xmlns:p14="http://schemas.microsoft.com/office/powerpoint/2010/main" val="91715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w Cen MT" panose="020B0602020104020603" pitchFamily="34" charset="0"/>
                <a:cs typeface="Arial" panose="020B0604020202020204" pitchFamily="34" charset="0"/>
              </a:defRPr>
            </a:lvl1pPr>
            <a:lvl2pPr marL="689437" indent="-265168">
              <a:defRPr>
                <a:solidFill>
                  <a:schemeClr val="tx1"/>
                </a:solidFill>
                <a:latin typeface="Tw Cen MT" panose="020B0602020104020603" pitchFamily="34" charset="0"/>
                <a:cs typeface="Arial" panose="020B0604020202020204" pitchFamily="34" charset="0"/>
              </a:defRPr>
            </a:lvl2pPr>
            <a:lvl3pPr marL="1060671" indent="-212134">
              <a:defRPr>
                <a:solidFill>
                  <a:schemeClr val="tx1"/>
                </a:solidFill>
                <a:latin typeface="Tw Cen MT" panose="020B0602020104020603" pitchFamily="34" charset="0"/>
                <a:cs typeface="Arial" panose="020B0604020202020204" pitchFamily="34" charset="0"/>
              </a:defRPr>
            </a:lvl3pPr>
            <a:lvl4pPr marL="1484940" indent="-212134">
              <a:defRPr>
                <a:solidFill>
                  <a:schemeClr val="tx1"/>
                </a:solidFill>
                <a:latin typeface="Tw Cen MT" panose="020B0602020104020603" pitchFamily="34" charset="0"/>
                <a:cs typeface="Arial" panose="020B0604020202020204" pitchFamily="34" charset="0"/>
              </a:defRPr>
            </a:lvl4pPr>
            <a:lvl5pPr marL="1909209" indent="-212134">
              <a:defRPr>
                <a:solidFill>
                  <a:schemeClr val="tx1"/>
                </a:solidFill>
                <a:latin typeface="Tw Cen MT" panose="020B0602020104020603" pitchFamily="34" charset="0"/>
                <a:cs typeface="Arial" panose="020B0604020202020204" pitchFamily="34" charset="0"/>
              </a:defRPr>
            </a:lvl5pPr>
            <a:lvl6pPr marL="2333478" indent="-212134"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757746" indent="-212134"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182015" indent="-212134"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606284" indent="-212134"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fld id="{02B3E605-A17E-4D38-BA37-F4A754F8DE16}" type="slidenum">
              <a:rPr lang="en-US" altLang="en-US" smtClean="0">
                <a:latin typeface="Calibri" panose="020F0502020204030204" pitchFamily="34" charset="0"/>
              </a:rPr>
              <a:pPr/>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477260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rgbClr val="C13F3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none" baseline="0">
                <a:solidFill>
                  <a:srgbClr val="002060"/>
                </a:solidFill>
              </a:defRPr>
            </a:lvl1pPr>
          </a:lstStyle>
          <a:p>
            <a:r>
              <a:rPr kumimoji="0" lang="en-US" dirty="0"/>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r>
              <a:rPr lang="en-US"/>
              <a:t>February 4, 2019</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81" y="0"/>
            <a:ext cx="1899719" cy="1372224"/>
          </a:xfrm>
          <a:prstGeom prst="rect">
            <a:avLst/>
          </a:prstGeom>
        </p:spPr>
      </p:pic>
      <p:cxnSp>
        <p:nvCxnSpPr>
          <p:cNvPr id="3" name="Straight Connector 2"/>
          <p:cNvCxnSpPr/>
          <p:nvPr userDrawn="1"/>
        </p:nvCxnSpPr>
        <p:spPr>
          <a:xfrm>
            <a:off x="-1905000" y="152400"/>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February 4, 2019</a:t>
            </a:r>
            <a:endParaRPr lang="en-US" dirty="0"/>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20AB23B-9BF0-489E-A8C2-70A75979535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r>
              <a:rPr lang="en-US"/>
              <a:t>February 4, 2019</a:t>
            </a:r>
            <a:endParaRPr lang="en-US" dirty="0"/>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520AB23B-9BF0-489E-A8C2-70A75979535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6632448" cy="990600"/>
          </a:xfrm>
        </p:spPr>
        <p:txBody>
          <a:bodyPr>
            <a:normAutofit/>
          </a:bodyPr>
          <a:lstStyle>
            <a:lvl1pPr>
              <a:defRPr sz="3600">
                <a:latin typeface="Garamond" pitchFamily="18" charset="0"/>
              </a:defRPr>
            </a:lvl1pPr>
          </a:lstStyle>
          <a:p>
            <a:r>
              <a:rPr kumimoji="0" lang="en-US" dirty="0"/>
              <a:t>Click to edit Master title style</a:t>
            </a:r>
          </a:p>
        </p:txBody>
      </p:sp>
      <p:sp>
        <p:nvSpPr>
          <p:cNvPr id="4" name="Date Placeholder 3"/>
          <p:cNvSpPr>
            <a:spLocks noGrp="1"/>
          </p:cNvSpPr>
          <p:nvPr>
            <p:ph type="dt" sz="half" idx="10"/>
          </p:nvPr>
        </p:nvSpPr>
        <p:spPr>
          <a:xfrm>
            <a:off x="0" y="6492875"/>
            <a:ext cx="2667000" cy="365125"/>
          </a:xfrm>
        </p:spPr>
        <p:txBody>
          <a:bodyPr/>
          <a:lstStyle>
            <a:lvl1pPr>
              <a:defRPr sz="1050">
                <a:latin typeface="Garamond" pitchFamily="18" charset="0"/>
              </a:defRPr>
            </a:lvl1pPr>
          </a:lstStyle>
          <a:p>
            <a:r>
              <a:rPr lang="en-US"/>
              <a:t>February 4, 2019</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20AB23B-9BF0-489E-A8C2-70A75979535F}"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normAutofit/>
          </a:bodyPr>
          <a:lstStyle>
            <a:lvl1pPr>
              <a:defRPr sz="2800">
                <a:latin typeface="Garamond" pitchFamily="18" charset="0"/>
              </a:defRPr>
            </a:lvl1pPr>
            <a:lvl2pPr>
              <a:defRPr sz="2400">
                <a:latin typeface="Garamond" pitchFamily="18" charset="0"/>
              </a:defRPr>
            </a:lvl2pPr>
            <a:lvl3pPr>
              <a:defRPr sz="2000">
                <a:latin typeface="Garamond" pitchFamily="18" charset="0"/>
              </a:defRPr>
            </a:lvl3pPr>
            <a:lvl4pPr>
              <a:defRPr sz="1800">
                <a:latin typeface="Garamond" pitchFamily="18" charset="0"/>
              </a:defRPr>
            </a:lvl4pPr>
            <a:lvl5pPr>
              <a:defRPr sz="1800">
                <a:latin typeface="Garamond" pitchFamily="18"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11" y="0"/>
            <a:ext cx="1671119" cy="120709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000" b="1" dirty="0">
              <a:latin typeface="Garamond" panose="02020404030301010803" pitchFamily="18" charset="0"/>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r>
              <a:rPr lang="en-US"/>
              <a:t>February 4, 2019</a:t>
            </a:r>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20AB23B-9BF0-489E-A8C2-70A75979535F}"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11" y="0"/>
            <a:ext cx="1671119" cy="120709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6553200" cy="990600"/>
          </a:xfrm>
        </p:spPr>
        <p:txBody>
          <a:bodyPr/>
          <a:lstStyle>
            <a:lvl1pPr algn="l">
              <a:defRPr/>
            </a:lvl1pPr>
          </a:lstStyle>
          <a:p>
            <a:r>
              <a:rPr kumimoji="0" lang="en-US" dirty="0"/>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a:xfrm>
            <a:off x="6477000" y="6492875"/>
            <a:ext cx="2667000" cy="365125"/>
          </a:xfrm>
        </p:spPr>
        <p:txBody>
          <a:bodyPr rtlCol="0"/>
          <a:lstStyle>
            <a:lvl1pPr algn="r">
              <a:defRPr sz="1100"/>
            </a:lvl1pPr>
          </a:lstStyle>
          <a:p>
            <a:r>
              <a:rPr lang="en-US"/>
              <a:t>February 4, 2019</a:t>
            </a:r>
            <a:endParaRPr lang="en-US" dirty="0"/>
          </a:p>
        </p:txBody>
      </p:sp>
      <p:sp>
        <p:nvSpPr>
          <p:cNvPr id="10" name="Slide Number Placeholder 9"/>
          <p:cNvSpPr>
            <a:spLocks noGrp="1"/>
          </p:cNvSpPr>
          <p:nvPr>
            <p:ph type="sldNum" sz="quarter" idx="16"/>
          </p:nvPr>
        </p:nvSpPr>
        <p:spPr/>
        <p:txBody>
          <a:bodyPr rtlCol="0"/>
          <a:lstStyle>
            <a:lvl1pPr>
              <a:defRPr>
                <a:solidFill>
                  <a:schemeClr val="bg1"/>
                </a:solidFill>
              </a:defRPr>
            </a:lvl1pPr>
          </a:lstStyle>
          <a:p>
            <a:fld id="{520AB23B-9BF0-489E-A8C2-70A75979535F}"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11" y="0"/>
            <a:ext cx="1671119" cy="120709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59308" y="273050"/>
            <a:ext cx="7027492" cy="869950"/>
          </a:xfrm>
        </p:spPr>
        <p:txBody>
          <a:bodyPr anchor="ctr"/>
          <a:lstStyle>
            <a:lvl1pPr>
              <a:defRPr/>
            </a:lvl1pPr>
          </a:lstStyle>
          <a:p>
            <a:r>
              <a:rPr kumimoji="0" lang="en-US" dirty="0"/>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r>
              <a:rPr lang="en-US"/>
              <a:t>February 4, 2019</a:t>
            </a:r>
            <a:endParaRPr lang="en-US" dirty="0"/>
          </a:p>
        </p:txBody>
      </p:sp>
      <p:sp>
        <p:nvSpPr>
          <p:cNvPr id="12" name="Slide Number Placeholder 11"/>
          <p:cNvSpPr>
            <a:spLocks noGrp="1"/>
          </p:cNvSpPr>
          <p:nvPr>
            <p:ph type="sldNum" sz="quarter" idx="16"/>
          </p:nvPr>
        </p:nvSpPr>
        <p:spPr/>
        <p:txBody>
          <a:bodyPr rtlCol="0"/>
          <a:lstStyle>
            <a:lvl1pPr>
              <a:defRPr>
                <a:solidFill>
                  <a:schemeClr val="bg1"/>
                </a:solidFill>
              </a:defRPr>
            </a:lvl1pPr>
          </a:lstStyle>
          <a:p>
            <a:fld id="{520AB23B-9BF0-489E-A8C2-70A75979535F}" type="slidenum">
              <a:rPr lang="en-US" smtClean="0"/>
              <a:pPr/>
              <a:t>‹#›</a:t>
            </a:fld>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pic>
        <p:nvPicPr>
          <p:cNvPr id="9" name="Picture 8">
            <a:extLst>
              <a:ext uri="{FF2B5EF4-FFF2-40B4-BE49-F238E27FC236}">
                <a16:creationId xmlns:a16="http://schemas.microsoft.com/office/drawing/2014/main" id="{F7F6A44A-360A-4F33-BD39-DDA6C4DD57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11" y="0"/>
            <a:ext cx="1671119" cy="120709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59308" y="228600"/>
            <a:ext cx="7103692" cy="990600"/>
          </a:xfrm>
        </p:spPr>
        <p:txBody>
          <a:bodyPr/>
          <a:lstStyle/>
          <a:p>
            <a:r>
              <a:rPr kumimoji="0" lang="en-US" dirty="0"/>
              <a:t>Click to edit Master title style</a:t>
            </a:r>
          </a:p>
        </p:txBody>
      </p:sp>
      <p:sp>
        <p:nvSpPr>
          <p:cNvPr id="3" name="Date Placeholder 2"/>
          <p:cNvSpPr>
            <a:spLocks noGrp="1"/>
          </p:cNvSpPr>
          <p:nvPr>
            <p:ph type="dt" sz="half" idx="10"/>
          </p:nvPr>
        </p:nvSpPr>
        <p:spPr/>
        <p:txBody>
          <a:bodyPr/>
          <a:lstStyle/>
          <a:p>
            <a:r>
              <a:rPr lang="en-US"/>
              <a:t>February 4, 2019</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20AB23B-9BF0-489E-A8C2-70A75979535F}" type="slidenum">
              <a:rPr lang="en-US" smtClean="0"/>
              <a:pPr/>
              <a:t>‹#›</a:t>
            </a:fld>
            <a:endParaRPr lang="en-US" dirty="0"/>
          </a:p>
        </p:txBody>
      </p:sp>
      <p:pic>
        <p:nvPicPr>
          <p:cNvPr id="6" name="Picture 5">
            <a:extLst>
              <a:ext uri="{FF2B5EF4-FFF2-40B4-BE49-F238E27FC236}">
                <a16:creationId xmlns:a16="http://schemas.microsoft.com/office/drawing/2014/main" id="{DAFA1AC9-0477-4D4B-8AE9-477060016E7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11" y="0"/>
            <a:ext cx="1671119" cy="120709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February 4, 2019</a:t>
            </a: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bg1"/>
                </a:solidFill>
              </a:defRPr>
            </a:lvl1pPr>
          </a:lstStyle>
          <a:p>
            <a:fld id="{520AB23B-9BF0-489E-A8C2-70A75979535F}" type="slidenum">
              <a:rPr lang="en-US" smtClean="0"/>
              <a:pPr/>
              <a:t>‹#›</a:t>
            </a:fld>
            <a:endParaRPr lang="en-US" dirty="0"/>
          </a:p>
        </p:txBody>
      </p:sp>
      <p:pic>
        <p:nvPicPr>
          <p:cNvPr id="5" name="Picture 4">
            <a:extLst>
              <a:ext uri="{FF2B5EF4-FFF2-40B4-BE49-F238E27FC236}">
                <a16:creationId xmlns:a16="http://schemas.microsoft.com/office/drawing/2014/main" id="{6A4209F5-1F0A-4CE3-826B-39C51BBA06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11" y="0"/>
            <a:ext cx="1671119" cy="120709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59308" y="0"/>
            <a:ext cx="7027492" cy="869950"/>
          </a:xfrm>
        </p:spPr>
        <p:txBody>
          <a:bodyPr anchor="ctr"/>
          <a:lstStyle>
            <a:lvl1pPr algn="l">
              <a:buNone/>
              <a:defRPr sz="4400" b="0"/>
            </a:lvl1pPr>
          </a:lstStyle>
          <a:p>
            <a:r>
              <a:rPr kumimoji="0" lang="en-US" dirty="0"/>
              <a:t>Click to edit Master title style</a:t>
            </a:r>
          </a:p>
        </p:txBody>
      </p:sp>
      <p:sp>
        <p:nvSpPr>
          <p:cNvPr id="5" name="Date Placeholder 4"/>
          <p:cNvSpPr>
            <a:spLocks noGrp="1"/>
          </p:cNvSpPr>
          <p:nvPr>
            <p:ph type="dt" sz="half" idx="10"/>
          </p:nvPr>
        </p:nvSpPr>
        <p:spPr>
          <a:xfrm>
            <a:off x="0" y="6492875"/>
            <a:ext cx="1371600" cy="365125"/>
          </a:xfrm>
        </p:spPr>
        <p:txBody>
          <a:bodyPr/>
          <a:lstStyle>
            <a:lvl1pPr algn="l">
              <a:defRPr/>
            </a:lvl1pPr>
          </a:lstStyle>
          <a:p>
            <a:r>
              <a:rPr lang="en-US"/>
              <a:t>February 4, 2019</a:t>
            </a: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20AB23B-9BF0-489E-A8C2-70A75979535F}" type="slidenum">
              <a:rPr lang="en-US" smtClean="0"/>
              <a:pPr/>
              <a:t>‹#›</a:t>
            </a:fld>
            <a:endParaRPr lang="en-US" dirty="0"/>
          </a:p>
        </p:txBody>
      </p:sp>
      <p:pic>
        <p:nvPicPr>
          <p:cNvPr id="6" name="Picture 5">
            <a:extLst>
              <a:ext uri="{FF2B5EF4-FFF2-40B4-BE49-F238E27FC236}">
                <a16:creationId xmlns:a16="http://schemas.microsoft.com/office/drawing/2014/main" id="{9918ED59-B25C-4751-ABAB-FB63CCD3D9A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811" y="0"/>
            <a:ext cx="1671119" cy="120709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r>
              <a:rPr lang="en-US"/>
              <a:t>February 4, 2019</a:t>
            </a:r>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20AB23B-9BF0-489E-A8C2-70A75979535F}"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Garamond" pitchFamily="18" charset="0"/>
              </a:defRPr>
            </a:lvl1pPr>
          </a:lstStyle>
          <a:p>
            <a:r>
              <a:rPr lang="en-US"/>
              <a:t>February 4, 2019</a:t>
            </a: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a:solidFill>
            <a:srgbClr val="D92121"/>
          </a:solidFill>
        </p:spPr>
        <p:txBody>
          <a:bodyPr vert="horz" anchor="ctr" anchorCtr="0">
            <a:normAutofit/>
          </a:bodyPr>
          <a:lstStyle>
            <a:lvl1pPr algn="ctr" eaLnBrk="1" latinLnBrk="0" hangingPunct="1">
              <a:defRPr kumimoji="0" sz="1400" b="1">
                <a:solidFill>
                  <a:schemeClr val="tx1"/>
                </a:solidFill>
              </a:defRPr>
            </a:lvl1pPr>
          </a:lstStyle>
          <a:p>
            <a:fld id="{520AB23B-9BF0-489E-A8C2-70A7597953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rtl="0" eaLnBrk="1" latinLnBrk="0" hangingPunct="1">
        <a:spcBef>
          <a:spcPct val="0"/>
        </a:spcBef>
        <a:buNone/>
        <a:defRPr kumimoji="0" sz="4400" kern="1200">
          <a:solidFill>
            <a:srgbClr val="002060"/>
          </a:solidFill>
          <a:latin typeface="Garamond" pitchFamily="18" charset="0"/>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Garamond" pitchFamily="18"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Garamond" pitchFamily="18"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Garamond" pitchFamily="18"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Garamond" pitchFamily="18"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Garamond"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www.ci.claremont.ca.us/government/district-election-transition/draft-district-maps"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s://ndcresearch.maps.arcgis.com/apps/View/index.html?appid=7b865740e10d4d57b95ae3fc7952444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724400"/>
            <a:ext cx="9144000" cy="1143000"/>
          </a:xfrm>
        </p:spPr>
        <p:txBody>
          <a:bodyPr>
            <a:noAutofit/>
          </a:bodyPr>
          <a:lstStyle/>
          <a:p>
            <a:pPr algn="ctr"/>
            <a:r>
              <a:rPr lang="en-US" sz="3200" b="1" i="1" dirty="0">
                <a:solidFill>
                  <a:srgbClr val="FFC000"/>
                </a:solidFill>
              </a:rPr>
              <a:t>City of Claremont</a:t>
            </a:r>
            <a:br>
              <a:rPr lang="en-US" sz="3200" dirty="0">
                <a:solidFill>
                  <a:srgbClr val="002060"/>
                </a:solidFill>
              </a:rPr>
            </a:br>
            <a:r>
              <a:rPr lang="en-US" sz="3200" dirty="0">
                <a:solidFill>
                  <a:srgbClr val="002060"/>
                </a:solidFill>
              </a:rPr>
              <a:t>Introduction to Districting</a:t>
            </a:r>
          </a:p>
        </p:txBody>
      </p:sp>
      <p:sp>
        <p:nvSpPr>
          <p:cNvPr id="4" name="Date Placeholder 3"/>
          <p:cNvSpPr>
            <a:spLocks noGrp="1"/>
          </p:cNvSpPr>
          <p:nvPr>
            <p:ph type="dt" sz="half" idx="10"/>
          </p:nvPr>
        </p:nvSpPr>
        <p:spPr/>
        <p:txBody>
          <a:bodyPr/>
          <a:lstStyle/>
          <a:p>
            <a:r>
              <a:rPr lang="en-US"/>
              <a:t>February 4, 2019</a:t>
            </a:r>
            <a:endParaRPr lang="en-US" dirty="0"/>
          </a:p>
        </p:txBody>
      </p:sp>
      <p:sp>
        <p:nvSpPr>
          <p:cNvPr id="6" name="Subtitle 5">
            <a:extLst>
              <a:ext uri="{FF2B5EF4-FFF2-40B4-BE49-F238E27FC236}">
                <a16:creationId xmlns:a16="http://schemas.microsoft.com/office/drawing/2014/main" id="{E9649CC2-A25F-4B53-9729-D2B51F8945E6}"/>
              </a:ext>
            </a:extLst>
          </p:cNvPr>
          <p:cNvSpPr>
            <a:spLocks noGrp="1"/>
          </p:cNvSpPr>
          <p:nvPr>
            <p:ph type="subTitle" idx="1"/>
          </p:nvPr>
        </p:nvSpPr>
        <p:spPr/>
        <p:txBody>
          <a:bodyPr/>
          <a:lstStyle/>
          <a:p>
            <a:endParaRPr lang="en-US"/>
          </a:p>
        </p:txBody>
      </p:sp>
      <p:pic>
        <p:nvPicPr>
          <p:cNvPr id="8" name="Picture 7">
            <a:extLst>
              <a:ext uri="{FF2B5EF4-FFF2-40B4-BE49-F238E27FC236}">
                <a16:creationId xmlns:a16="http://schemas.microsoft.com/office/drawing/2014/main" id="{2E06798B-28DC-4B58-B20D-60F6DFAD041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90800" y="381000"/>
            <a:ext cx="3962400" cy="4470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84BC-5779-4D03-85E0-B835199E5D61}"/>
              </a:ext>
            </a:extLst>
          </p:cNvPr>
          <p:cNvSpPr>
            <a:spLocks noGrp="1"/>
          </p:cNvSpPr>
          <p:nvPr>
            <p:ph type="title"/>
          </p:nvPr>
        </p:nvSpPr>
        <p:spPr/>
        <p:txBody>
          <a:bodyPr/>
          <a:lstStyle/>
          <a:p>
            <a:r>
              <a:rPr lang="en-US" dirty="0"/>
              <a:t>Vertical Maps with United South</a:t>
            </a:r>
          </a:p>
        </p:txBody>
      </p:sp>
      <p:sp>
        <p:nvSpPr>
          <p:cNvPr id="3" name="Date Placeholder 2">
            <a:extLst>
              <a:ext uri="{FF2B5EF4-FFF2-40B4-BE49-F238E27FC236}">
                <a16:creationId xmlns:a16="http://schemas.microsoft.com/office/drawing/2014/main" id="{24F9C156-3B45-47D0-914C-1E8BB13037C4}"/>
              </a:ext>
            </a:extLst>
          </p:cNvPr>
          <p:cNvSpPr>
            <a:spLocks noGrp="1"/>
          </p:cNvSpPr>
          <p:nvPr>
            <p:ph type="dt" sz="half" idx="10"/>
          </p:nvPr>
        </p:nvSpPr>
        <p:spPr/>
        <p:txBody>
          <a:bodyPr/>
          <a:lstStyle/>
          <a:p>
            <a:r>
              <a:rPr lang="en-US"/>
              <a:t>February 4, 2019</a:t>
            </a:r>
            <a:endParaRPr lang="en-US" dirty="0"/>
          </a:p>
        </p:txBody>
      </p:sp>
      <p:sp>
        <p:nvSpPr>
          <p:cNvPr id="4" name="Slide Number Placeholder 3">
            <a:extLst>
              <a:ext uri="{FF2B5EF4-FFF2-40B4-BE49-F238E27FC236}">
                <a16:creationId xmlns:a16="http://schemas.microsoft.com/office/drawing/2014/main" id="{E37A7A62-54AF-4EB0-AE23-D98B6E59F014}"/>
              </a:ext>
            </a:extLst>
          </p:cNvPr>
          <p:cNvSpPr>
            <a:spLocks noGrp="1"/>
          </p:cNvSpPr>
          <p:nvPr>
            <p:ph type="sldNum" sz="quarter" idx="12"/>
          </p:nvPr>
        </p:nvSpPr>
        <p:spPr/>
        <p:txBody>
          <a:bodyPr>
            <a:normAutofit fontScale="85000" lnSpcReduction="20000"/>
          </a:bodyPr>
          <a:lstStyle/>
          <a:p>
            <a:fld id="{520AB23B-9BF0-489E-A8C2-70A75979535F}" type="slidenum">
              <a:rPr lang="en-US" smtClean="0"/>
              <a:pPr/>
              <a:t>10</a:t>
            </a:fld>
            <a:endParaRPr lang="en-US" dirty="0"/>
          </a:p>
        </p:txBody>
      </p:sp>
      <p:pic>
        <p:nvPicPr>
          <p:cNvPr id="11" name="Picture 10">
            <a:extLst>
              <a:ext uri="{FF2B5EF4-FFF2-40B4-BE49-F238E27FC236}">
                <a16:creationId xmlns:a16="http://schemas.microsoft.com/office/drawing/2014/main" id="{A06C9C04-06BE-435F-9F5F-9078318AB6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0748" y="1665415"/>
            <a:ext cx="2597303" cy="3657600"/>
          </a:xfrm>
          <a:prstGeom prst="rect">
            <a:avLst/>
          </a:prstGeom>
        </p:spPr>
      </p:pic>
      <p:pic>
        <p:nvPicPr>
          <p:cNvPr id="13" name="Picture 12">
            <a:extLst>
              <a:ext uri="{FF2B5EF4-FFF2-40B4-BE49-F238E27FC236}">
                <a16:creationId xmlns:a16="http://schemas.microsoft.com/office/drawing/2014/main" id="{C649916B-A5DE-43C3-B4A4-B527EE5AE6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665415"/>
            <a:ext cx="2597303" cy="3657600"/>
          </a:xfrm>
          <a:prstGeom prst="rect">
            <a:avLst/>
          </a:prstGeom>
        </p:spPr>
      </p:pic>
      <p:sp>
        <p:nvSpPr>
          <p:cNvPr id="14" name="TextBox 13">
            <a:extLst>
              <a:ext uri="{FF2B5EF4-FFF2-40B4-BE49-F238E27FC236}">
                <a16:creationId xmlns:a16="http://schemas.microsoft.com/office/drawing/2014/main" id="{14FD9F23-AF9D-4604-824E-E3716720AD5C}"/>
              </a:ext>
            </a:extLst>
          </p:cNvPr>
          <p:cNvSpPr txBox="1"/>
          <p:nvPr/>
        </p:nvSpPr>
        <p:spPr>
          <a:xfrm>
            <a:off x="533400" y="5646003"/>
            <a:ext cx="8001000" cy="830997"/>
          </a:xfrm>
          <a:prstGeom prst="rect">
            <a:avLst/>
          </a:prstGeom>
          <a:noFill/>
        </p:spPr>
        <p:txBody>
          <a:bodyPr wrap="square" rtlCol="0">
            <a:spAutoFit/>
          </a:bodyPr>
          <a:lstStyle/>
          <a:p>
            <a:r>
              <a:rPr lang="en-US" sz="1600" dirty="0">
                <a:latin typeface="Garamond" panose="02020404030301010803" pitchFamily="18" charset="0"/>
              </a:rPr>
              <a:t>For both, the Latino percentage of CVAP in D5 is 30% and Asian-American in D2 is 18%.</a:t>
            </a:r>
          </a:p>
          <a:p>
            <a:r>
              <a:rPr lang="en-US" sz="1600" dirty="0">
                <a:latin typeface="Garamond" panose="02020404030301010803" pitchFamily="18" charset="0"/>
              </a:rPr>
              <a:t>Both divide Pilgrim Place. 124 is more compact, while 123 divides the Colleges among all </a:t>
            </a:r>
            <a:br>
              <a:rPr lang="en-US" sz="1600" dirty="0">
                <a:latin typeface="Garamond" panose="02020404030301010803" pitchFamily="18" charset="0"/>
              </a:rPr>
            </a:br>
            <a:r>
              <a:rPr lang="en-US" sz="1600" dirty="0">
                <a:latin typeface="Garamond" panose="02020404030301010803" pitchFamily="18" charset="0"/>
              </a:rPr>
              <a:t>five districts and avoids any pairings. Both have four districts across the Foothill-to-Baseline region.</a:t>
            </a:r>
          </a:p>
        </p:txBody>
      </p:sp>
    </p:spTree>
    <p:extLst>
      <p:ext uri="{BB962C8B-B14F-4D97-AF65-F5344CB8AC3E}">
        <p14:creationId xmlns:p14="http://schemas.microsoft.com/office/powerpoint/2010/main" val="500587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011F4-40EF-47FF-BD5D-7226231ABFE5}"/>
              </a:ext>
            </a:extLst>
          </p:cNvPr>
          <p:cNvSpPr>
            <a:spLocks noGrp="1"/>
          </p:cNvSpPr>
          <p:nvPr>
            <p:ph type="title"/>
          </p:nvPr>
        </p:nvSpPr>
        <p:spPr/>
        <p:txBody>
          <a:bodyPr/>
          <a:lstStyle/>
          <a:p>
            <a:r>
              <a:rPr lang="en-US" dirty="0"/>
              <a:t>Suggested Focus Maps I (Regions)</a:t>
            </a:r>
          </a:p>
        </p:txBody>
      </p:sp>
      <p:sp>
        <p:nvSpPr>
          <p:cNvPr id="3" name="Date Placeholder 2">
            <a:extLst>
              <a:ext uri="{FF2B5EF4-FFF2-40B4-BE49-F238E27FC236}">
                <a16:creationId xmlns:a16="http://schemas.microsoft.com/office/drawing/2014/main" id="{2B590D3A-96AE-45E8-B713-47ABEB531EF0}"/>
              </a:ext>
            </a:extLst>
          </p:cNvPr>
          <p:cNvSpPr>
            <a:spLocks noGrp="1"/>
          </p:cNvSpPr>
          <p:nvPr>
            <p:ph type="dt" sz="half" idx="10"/>
          </p:nvPr>
        </p:nvSpPr>
        <p:spPr/>
        <p:txBody>
          <a:bodyPr/>
          <a:lstStyle/>
          <a:p>
            <a:r>
              <a:rPr lang="en-US"/>
              <a:t>February 4, 2019</a:t>
            </a:r>
            <a:endParaRPr lang="en-US" dirty="0"/>
          </a:p>
        </p:txBody>
      </p:sp>
      <p:sp>
        <p:nvSpPr>
          <p:cNvPr id="4" name="Slide Number Placeholder 3">
            <a:extLst>
              <a:ext uri="{FF2B5EF4-FFF2-40B4-BE49-F238E27FC236}">
                <a16:creationId xmlns:a16="http://schemas.microsoft.com/office/drawing/2014/main" id="{0CFDB0C5-6434-42A4-A4E6-E521CBC7E7DD}"/>
              </a:ext>
            </a:extLst>
          </p:cNvPr>
          <p:cNvSpPr>
            <a:spLocks noGrp="1"/>
          </p:cNvSpPr>
          <p:nvPr>
            <p:ph type="sldNum" sz="quarter" idx="12"/>
          </p:nvPr>
        </p:nvSpPr>
        <p:spPr/>
        <p:txBody>
          <a:bodyPr>
            <a:normAutofit fontScale="85000" lnSpcReduction="20000"/>
          </a:bodyPr>
          <a:lstStyle/>
          <a:p>
            <a:fld id="{520AB23B-9BF0-489E-A8C2-70A75979535F}" type="slidenum">
              <a:rPr lang="en-US" smtClean="0"/>
              <a:pPr/>
              <a:t>11</a:t>
            </a:fld>
            <a:endParaRPr lang="en-US" dirty="0"/>
          </a:p>
        </p:txBody>
      </p:sp>
      <p:sp>
        <p:nvSpPr>
          <p:cNvPr id="8" name="TextBox 7">
            <a:extLst>
              <a:ext uri="{FF2B5EF4-FFF2-40B4-BE49-F238E27FC236}">
                <a16:creationId xmlns:a16="http://schemas.microsoft.com/office/drawing/2014/main" id="{6D6E0BF7-4134-45F6-8ED6-DB4AEEF6E30D}"/>
              </a:ext>
            </a:extLst>
          </p:cNvPr>
          <p:cNvSpPr txBox="1"/>
          <p:nvPr/>
        </p:nvSpPr>
        <p:spPr>
          <a:xfrm>
            <a:off x="1017143" y="1535668"/>
            <a:ext cx="3200400" cy="369332"/>
          </a:xfrm>
          <a:prstGeom prst="rect">
            <a:avLst/>
          </a:prstGeom>
          <a:noFill/>
        </p:spPr>
        <p:txBody>
          <a:bodyPr wrap="square" rtlCol="0">
            <a:spAutoFit/>
          </a:bodyPr>
          <a:lstStyle/>
          <a:p>
            <a:r>
              <a:rPr lang="en-US" b="1" dirty="0">
                <a:latin typeface="Garamond" panose="02020404030301010803" pitchFamily="18" charset="0"/>
              </a:rPr>
              <a:t>Regions with United Colleges</a:t>
            </a:r>
          </a:p>
        </p:txBody>
      </p:sp>
      <p:sp>
        <p:nvSpPr>
          <p:cNvPr id="9" name="TextBox 8">
            <a:extLst>
              <a:ext uri="{FF2B5EF4-FFF2-40B4-BE49-F238E27FC236}">
                <a16:creationId xmlns:a16="http://schemas.microsoft.com/office/drawing/2014/main" id="{88C31F2C-3994-4D1B-B245-760D9A0F3175}"/>
              </a:ext>
            </a:extLst>
          </p:cNvPr>
          <p:cNvSpPr txBox="1"/>
          <p:nvPr/>
        </p:nvSpPr>
        <p:spPr>
          <a:xfrm>
            <a:off x="4724400" y="1535668"/>
            <a:ext cx="3200400" cy="369332"/>
          </a:xfrm>
          <a:prstGeom prst="rect">
            <a:avLst/>
          </a:prstGeom>
          <a:noFill/>
        </p:spPr>
        <p:txBody>
          <a:bodyPr wrap="square" rtlCol="0">
            <a:spAutoFit/>
          </a:bodyPr>
          <a:lstStyle/>
          <a:p>
            <a:r>
              <a:rPr lang="en-US" b="1" dirty="0">
                <a:latin typeface="Garamond" panose="02020404030301010803" pitchFamily="18" charset="0"/>
              </a:rPr>
              <a:t>Regions with Divided Colleges</a:t>
            </a:r>
          </a:p>
        </p:txBody>
      </p:sp>
      <p:sp>
        <p:nvSpPr>
          <p:cNvPr id="12" name="TextBox 11">
            <a:extLst>
              <a:ext uri="{FF2B5EF4-FFF2-40B4-BE49-F238E27FC236}">
                <a16:creationId xmlns:a16="http://schemas.microsoft.com/office/drawing/2014/main" id="{9A1D18D0-AA48-46CA-A96F-839978B8877C}"/>
              </a:ext>
            </a:extLst>
          </p:cNvPr>
          <p:cNvSpPr txBox="1"/>
          <p:nvPr/>
        </p:nvSpPr>
        <p:spPr>
          <a:xfrm>
            <a:off x="3352800" y="6019800"/>
            <a:ext cx="5791200" cy="830997"/>
          </a:xfrm>
          <a:prstGeom prst="rect">
            <a:avLst/>
          </a:prstGeom>
          <a:solidFill>
            <a:schemeClr val="accent4">
              <a:lumMod val="20000"/>
              <a:lumOff val="80000"/>
            </a:schemeClr>
          </a:solidFill>
        </p:spPr>
        <p:txBody>
          <a:bodyPr wrap="square" rtlCol="0">
            <a:spAutoFit/>
          </a:bodyPr>
          <a:lstStyle/>
          <a:p>
            <a:r>
              <a:rPr lang="en-US" sz="1600" b="1" dirty="0">
                <a:latin typeface="Garamond" panose="02020404030301010803" pitchFamily="18" charset="0"/>
              </a:rPr>
              <a:t>These suggestions are intended only to start the conversation of how to get to two to four “focus” maps. There is no requirement to keep one from each group or to keep the one we suggest here.</a:t>
            </a:r>
          </a:p>
        </p:txBody>
      </p:sp>
      <p:pic>
        <p:nvPicPr>
          <p:cNvPr id="16" name="Picture 15">
            <a:extLst>
              <a:ext uri="{FF2B5EF4-FFF2-40B4-BE49-F238E27FC236}">
                <a16:creationId xmlns:a16="http://schemas.microsoft.com/office/drawing/2014/main" id="{EB3E6C5F-5CF7-4D2C-BFF9-266145290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8348" y="1981200"/>
            <a:ext cx="2597303" cy="3657600"/>
          </a:xfrm>
          <a:prstGeom prst="rect">
            <a:avLst/>
          </a:prstGeom>
        </p:spPr>
      </p:pic>
      <p:pic>
        <p:nvPicPr>
          <p:cNvPr id="15" name="Picture 14">
            <a:extLst>
              <a:ext uri="{FF2B5EF4-FFF2-40B4-BE49-F238E27FC236}">
                <a16:creationId xmlns:a16="http://schemas.microsoft.com/office/drawing/2014/main" id="{43703B60-A361-4508-8077-56EF6B832E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0297" y="1941731"/>
            <a:ext cx="2597303" cy="3657600"/>
          </a:xfrm>
          <a:prstGeom prst="rect">
            <a:avLst/>
          </a:prstGeom>
        </p:spPr>
      </p:pic>
    </p:spTree>
    <p:extLst>
      <p:ext uri="{BB962C8B-B14F-4D97-AF65-F5344CB8AC3E}">
        <p14:creationId xmlns:p14="http://schemas.microsoft.com/office/powerpoint/2010/main" val="3537475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011F4-40EF-47FF-BD5D-7226231ABFE5}"/>
              </a:ext>
            </a:extLst>
          </p:cNvPr>
          <p:cNvSpPr>
            <a:spLocks noGrp="1"/>
          </p:cNvSpPr>
          <p:nvPr>
            <p:ph type="title"/>
          </p:nvPr>
        </p:nvSpPr>
        <p:spPr/>
        <p:txBody>
          <a:bodyPr/>
          <a:lstStyle/>
          <a:p>
            <a:r>
              <a:rPr lang="en-US" dirty="0"/>
              <a:t>Suggested Focus Maps II (Vertical)</a:t>
            </a:r>
          </a:p>
        </p:txBody>
      </p:sp>
      <p:sp>
        <p:nvSpPr>
          <p:cNvPr id="3" name="Date Placeholder 2">
            <a:extLst>
              <a:ext uri="{FF2B5EF4-FFF2-40B4-BE49-F238E27FC236}">
                <a16:creationId xmlns:a16="http://schemas.microsoft.com/office/drawing/2014/main" id="{2B590D3A-96AE-45E8-B713-47ABEB531EF0}"/>
              </a:ext>
            </a:extLst>
          </p:cNvPr>
          <p:cNvSpPr>
            <a:spLocks noGrp="1"/>
          </p:cNvSpPr>
          <p:nvPr>
            <p:ph type="dt" sz="half" idx="10"/>
          </p:nvPr>
        </p:nvSpPr>
        <p:spPr/>
        <p:txBody>
          <a:bodyPr/>
          <a:lstStyle/>
          <a:p>
            <a:r>
              <a:rPr lang="en-US"/>
              <a:t>February 4, 2019</a:t>
            </a:r>
            <a:endParaRPr lang="en-US" dirty="0"/>
          </a:p>
        </p:txBody>
      </p:sp>
      <p:sp>
        <p:nvSpPr>
          <p:cNvPr id="4" name="Slide Number Placeholder 3">
            <a:extLst>
              <a:ext uri="{FF2B5EF4-FFF2-40B4-BE49-F238E27FC236}">
                <a16:creationId xmlns:a16="http://schemas.microsoft.com/office/drawing/2014/main" id="{0CFDB0C5-6434-42A4-A4E6-E521CBC7E7DD}"/>
              </a:ext>
            </a:extLst>
          </p:cNvPr>
          <p:cNvSpPr>
            <a:spLocks noGrp="1"/>
          </p:cNvSpPr>
          <p:nvPr>
            <p:ph type="sldNum" sz="quarter" idx="12"/>
          </p:nvPr>
        </p:nvSpPr>
        <p:spPr/>
        <p:txBody>
          <a:bodyPr>
            <a:normAutofit fontScale="85000" lnSpcReduction="20000"/>
          </a:bodyPr>
          <a:lstStyle/>
          <a:p>
            <a:fld id="{520AB23B-9BF0-489E-A8C2-70A75979535F}" type="slidenum">
              <a:rPr lang="en-US" smtClean="0"/>
              <a:pPr/>
              <a:t>12</a:t>
            </a:fld>
            <a:endParaRPr lang="en-US" dirty="0"/>
          </a:p>
        </p:txBody>
      </p:sp>
      <p:sp>
        <p:nvSpPr>
          <p:cNvPr id="9" name="TextBox 8">
            <a:extLst>
              <a:ext uri="{FF2B5EF4-FFF2-40B4-BE49-F238E27FC236}">
                <a16:creationId xmlns:a16="http://schemas.microsoft.com/office/drawing/2014/main" id="{88C31F2C-3994-4D1B-B245-760D9A0F3175}"/>
              </a:ext>
            </a:extLst>
          </p:cNvPr>
          <p:cNvSpPr txBox="1"/>
          <p:nvPr/>
        </p:nvSpPr>
        <p:spPr>
          <a:xfrm>
            <a:off x="3205843" y="1524000"/>
            <a:ext cx="3200400" cy="369332"/>
          </a:xfrm>
          <a:prstGeom prst="rect">
            <a:avLst/>
          </a:prstGeom>
          <a:noFill/>
        </p:spPr>
        <p:txBody>
          <a:bodyPr wrap="square" rtlCol="0">
            <a:spAutoFit/>
          </a:bodyPr>
          <a:lstStyle/>
          <a:p>
            <a:r>
              <a:rPr lang="en-US" b="1" dirty="0">
                <a:latin typeface="Garamond" panose="02020404030301010803" pitchFamily="18" charset="0"/>
              </a:rPr>
              <a:t>Vertical with 2 in South</a:t>
            </a:r>
          </a:p>
        </p:txBody>
      </p:sp>
      <p:sp>
        <p:nvSpPr>
          <p:cNvPr id="10" name="TextBox 9">
            <a:extLst>
              <a:ext uri="{FF2B5EF4-FFF2-40B4-BE49-F238E27FC236}">
                <a16:creationId xmlns:a16="http://schemas.microsoft.com/office/drawing/2014/main" id="{CB5E37C0-E72D-44ED-B15A-08C47FFCD0C3}"/>
              </a:ext>
            </a:extLst>
          </p:cNvPr>
          <p:cNvSpPr txBox="1"/>
          <p:nvPr/>
        </p:nvSpPr>
        <p:spPr>
          <a:xfrm>
            <a:off x="0" y="1524000"/>
            <a:ext cx="3200400" cy="369332"/>
          </a:xfrm>
          <a:prstGeom prst="rect">
            <a:avLst/>
          </a:prstGeom>
          <a:noFill/>
        </p:spPr>
        <p:txBody>
          <a:bodyPr wrap="square" rtlCol="0">
            <a:spAutoFit/>
          </a:bodyPr>
          <a:lstStyle/>
          <a:p>
            <a:r>
              <a:rPr lang="en-US" b="1" dirty="0">
                <a:latin typeface="Garamond" panose="02020404030301010803" pitchFamily="18" charset="0"/>
              </a:rPr>
              <a:t>Vertical with United South</a:t>
            </a:r>
          </a:p>
        </p:txBody>
      </p:sp>
      <p:sp>
        <p:nvSpPr>
          <p:cNvPr id="11" name="TextBox 10">
            <a:extLst>
              <a:ext uri="{FF2B5EF4-FFF2-40B4-BE49-F238E27FC236}">
                <a16:creationId xmlns:a16="http://schemas.microsoft.com/office/drawing/2014/main" id="{9DF421D9-28F1-46BF-968D-0B9DE143142C}"/>
              </a:ext>
            </a:extLst>
          </p:cNvPr>
          <p:cNvSpPr txBox="1"/>
          <p:nvPr/>
        </p:nvSpPr>
        <p:spPr>
          <a:xfrm>
            <a:off x="6248400" y="1524000"/>
            <a:ext cx="2971800" cy="369332"/>
          </a:xfrm>
          <a:prstGeom prst="rect">
            <a:avLst/>
          </a:prstGeom>
          <a:noFill/>
        </p:spPr>
        <p:txBody>
          <a:bodyPr wrap="square" rtlCol="0">
            <a:spAutoFit/>
          </a:bodyPr>
          <a:lstStyle/>
          <a:p>
            <a:r>
              <a:rPr lang="en-US" b="1" dirty="0">
                <a:latin typeface="Garamond" panose="02020404030301010803" pitchFamily="18" charset="0"/>
              </a:rPr>
              <a:t>Vertical with 3 in South</a:t>
            </a:r>
          </a:p>
        </p:txBody>
      </p:sp>
      <p:pic>
        <p:nvPicPr>
          <p:cNvPr id="14" name="Picture 13">
            <a:extLst>
              <a:ext uri="{FF2B5EF4-FFF2-40B4-BE49-F238E27FC236}">
                <a16:creationId xmlns:a16="http://schemas.microsoft.com/office/drawing/2014/main" id="{8C4D6A04-26C1-4FB9-980F-5739BF4751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71340"/>
            <a:ext cx="2597303" cy="3657600"/>
          </a:xfrm>
          <a:prstGeom prst="rect">
            <a:avLst/>
          </a:prstGeom>
        </p:spPr>
      </p:pic>
      <p:pic>
        <p:nvPicPr>
          <p:cNvPr id="13" name="Picture 12">
            <a:extLst>
              <a:ext uri="{FF2B5EF4-FFF2-40B4-BE49-F238E27FC236}">
                <a16:creationId xmlns:a16="http://schemas.microsoft.com/office/drawing/2014/main" id="{CC155819-5FB4-4566-8700-4EFAD0607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6697" y="2022705"/>
            <a:ext cx="2597303" cy="3657600"/>
          </a:xfrm>
          <a:prstGeom prst="rect">
            <a:avLst/>
          </a:prstGeom>
        </p:spPr>
      </p:pic>
      <p:pic>
        <p:nvPicPr>
          <p:cNvPr id="17" name="Picture 16">
            <a:extLst>
              <a:ext uri="{FF2B5EF4-FFF2-40B4-BE49-F238E27FC236}">
                <a16:creationId xmlns:a16="http://schemas.microsoft.com/office/drawing/2014/main" id="{A4AD8885-B6D0-4F18-A326-09E290CBE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3349" y="2022705"/>
            <a:ext cx="2597303" cy="3657600"/>
          </a:xfrm>
          <a:prstGeom prst="rect">
            <a:avLst/>
          </a:prstGeom>
        </p:spPr>
      </p:pic>
      <p:sp>
        <p:nvSpPr>
          <p:cNvPr id="18" name="TextBox 17">
            <a:extLst>
              <a:ext uri="{FF2B5EF4-FFF2-40B4-BE49-F238E27FC236}">
                <a16:creationId xmlns:a16="http://schemas.microsoft.com/office/drawing/2014/main" id="{6C7632A7-6706-4718-9919-9726B21AD3A2}"/>
              </a:ext>
            </a:extLst>
          </p:cNvPr>
          <p:cNvSpPr txBox="1"/>
          <p:nvPr/>
        </p:nvSpPr>
        <p:spPr>
          <a:xfrm>
            <a:off x="3352800" y="6019800"/>
            <a:ext cx="5791200" cy="830997"/>
          </a:xfrm>
          <a:prstGeom prst="rect">
            <a:avLst/>
          </a:prstGeom>
          <a:solidFill>
            <a:schemeClr val="accent4">
              <a:lumMod val="20000"/>
              <a:lumOff val="80000"/>
            </a:schemeClr>
          </a:solidFill>
        </p:spPr>
        <p:txBody>
          <a:bodyPr wrap="square" rtlCol="0">
            <a:spAutoFit/>
          </a:bodyPr>
          <a:lstStyle/>
          <a:p>
            <a:r>
              <a:rPr lang="en-US" sz="1600" b="1" dirty="0">
                <a:latin typeface="Garamond" panose="02020404030301010803" pitchFamily="18" charset="0"/>
              </a:rPr>
              <a:t>These suggestions are intended only to start the conversation of how to get to two to four “focus” maps. There is no requirement to keep one from each group or to keep the one we suggest here.</a:t>
            </a:r>
          </a:p>
        </p:txBody>
      </p:sp>
    </p:spTree>
    <p:extLst>
      <p:ext uri="{BB962C8B-B14F-4D97-AF65-F5344CB8AC3E}">
        <p14:creationId xmlns:p14="http://schemas.microsoft.com/office/powerpoint/2010/main" val="1215810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Public Hearing</a:t>
            </a:r>
          </a:p>
        </p:txBody>
      </p:sp>
      <p:sp>
        <p:nvSpPr>
          <p:cNvPr id="5" name="Date Placeholder 4"/>
          <p:cNvSpPr>
            <a:spLocks noGrp="1"/>
          </p:cNvSpPr>
          <p:nvPr>
            <p:ph type="dt" sz="half" idx="10"/>
          </p:nvPr>
        </p:nvSpPr>
        <p:spPr/>
        <p:txBody>
          <a:bodyPr/>
          <a:lstStyle/>
          <a:p>
            <a:r>
              <a:rPr lang="en-US"/>
              <a:t>February 4, 2019</a:t>
            </a:r>
            <a:endParaRPr lang="en-US" dirty="0"/>
          </a:p>
        </p:txBody>
      </p:sp>
      <p:sp>
        <p:nvSpPr>
          <p:cNvPr id="9" name="Content Placeholder 8"/>
          <p:cNvSpPr>
            <a:spLocks noGrp="1"/>
          </p:cNvSpPr>
          <p:nvPr>
            <p:ph sz="quarter" idx="1"/>
          </p:nvPr>
        </p:nvSpPr>
        <p:spPr>
          <a:xfrm>
            <a:off x="304800" y="1587975"/>
            <a:ext cx="8461248" cy="4892675"/>
          </a:xfrm>
        </p:spPr>
        <p:txBody>
          <a:bodyPr>
            <a:normAutofit/>
          </a:bodyPr>
          <a:lstStyle/>
          <a:p>
            <a:pPr marL="342900" indent="-342900">
              <a:buFont typeface="+mj-lt"/>
              <a:buAutoNum type="arabicPeriod"/>
            </a:pPr>
            <a:r>
              <a:rPr lang="en-US" sz="2400" dirty="0"/>
              <a:t>Which map or maps do you think are the best? </a:t>
            </a:r>
          </a:p>
          <a:p>
            <a:pPr marL="342900" indent="-342900">
              <a:buFont typeface="+mj-lt"/>
              <a:buAutoNum type="arabicPeriod"/>
            </a:pPr>
            <a:r>
              <a:rPr lang="en-US" sz="2400" dirty="0"/>
              <a:t>Which could you ‘live with’? Why?</a:t>
            </a:r>
          </a:p>
          <a:p>
            <a:pPr marL="342900" indent="-342900">
              <a:buFont typeface="+mj-lt"/>
              <a:buAutoNum type="arabicPeriod"/>
            </a:pPr>
            <a:r>
              <a:rPr lang="en-US" sz="2400" dirty="0"/>
              <a:t>What changes do you think would improve your favored maps?</a:t>
            </a:r>
          </a:p>
          <a:p>
            <a:pPr marL="342900" indent="-342900">
              <a:buFont typeface="+mj-lt"/>
              <a:buAutoNum type="arabicPeriod"/>
            </a:pPr>
            <a:endParaRPr lang="en-US" sz="2400" dirty="0"/>
          </a:p>
        </p:txBody>
      </p:sp>
      <p:sp>
        <p:nvSpPr>
          <p:cNvPr id="3" name="Slide Number Placeholder 2"/>
          <p:cNvSpPr>
            <a:spLocks noGrp="1"/>
          </p:cNvSpPr>
          <p:nvPr>
            <p:ph type="sldNum" sz="quarter" idx="12"/>
          </p:nvPr>
        </p:nvSpPr>
        <p:spPr/>
        <p:txBody>
          <a:bodyPr>
            <a:normAutofit fontScale="85000" lnSpcReduction="20000"/>
          </a:bodyPr>
          <a:lstStyle/>
          <a:p>
            <a:fld id="{520AB23B-9BF0-489E-A8C2-70A75979535F}" type="slidenum">
              <a:rPr lang="en-US" smtClean="0"/>
              <a:pPr/>
              <a:t>13</a:t>
            </a:fld>
            <a:endParaRPr lang="en-US" dirty="0"/>
          </a:p>
        </p:txBody>
      </p:sp>
      <p:pic>
        <p:nvPicPr>
          <p:cNvPr id="7" name="Picture 6">
            <a:extLst>
              <a:ext uri="{FF2B5EF4-FFF2-40B4-BE49-F238E27FC236}">
                <a16:creationId xmlns:a16="http://schemas.microsoft.com/office/drawing/2014/main" id="{AFB66E9B-DD3C-4B5D-98A3-23C58FB9F94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121289" y="3429000"/>
            <a:ext cx="3017267" cy="3404096"/>
          </a:xfrm>
          <a:prstGeom prst="rect">
            <a:avLst/>
          </a:prstGeom>
        </p:spPr>
      </p:pic>
      <p:sp>
        <p:nvSpPr>
          <p:cNvPr id="4" name="TextBox 3">
            <a:extLst>
              <a:ext uri="{FF2B5EF4-FFF2-40B4-BE49-F238E27FC236}">
                <a16:creationId xmlns:a16="http://schemas.microsoft.com/office/drawing/2014/main" id="{451E04E8-1944-4581-8CCE-86E4C5C9B2CA}"/>
              </a:ext>
            </a:extLst>
          </p:cNvPr>
          <p:cNvSpPr txBox="1"/>
          <p:nvPr/>
        </p:nvSpPr>
        <p:spPr>
          <a:xfrm>
            <a:off x="152400" y="4848823"/>
            <a:ext cx="3886200" cy="369332"/>
          </a:xfrm>
          <a:prstGeom prst="rect">
            <a:avLst/>
          </a:prstGeom>
          <a:noFill/>
        </p:spPr>
        <p:txBody>
          <a:bodyPr wrap="square" rtlCol="0">
            <a:spAutoFit/>
          </a:bodyPr>
          <a:lstStyle/>
          <a:p>
            <a:r>
              <a:rPr lang="en-US" b="1" dirty="0">
                <a:latin typeface="Garamond" panose="02020404030301010803" pitchFamily="18" charset="0"/>
                <a:hlinkClick r:id="rId3"/>
              </a:rPr>
              <a:t>City Districting Website</a:t>
            </a:r>
            <a:endParaRPr lang="en-US" b="1" dirty="0">
              <a:latin typeface="Garamond" panose="02020404030301010803" pitchFamily="18" charset="0"/>
            </a:endParaRPr>
          </a:p>
        </p:txBody>
      </p:sp>
      <p:sp>
        <p:nvSpPr>
          <p:cNvPr id="8" name="TextBox 7">
            <a:extLst>
              <a:ext uri="{FF2B5EF4-FFF2-40B4-BE49-F238E27FC236}">
                <a16:creationId xmlns:a16="http://schemas.microsoft.com/office/drawing/2014/main" id="{EBBEE76D-E9C8-4657-BF06-D63DAF3DE512}"/>
              </a:ext>
            </a:extLst>
          </p:cNvPr>
          <p:cNvSpPr txBox="1"/>
          <p:nvPr/>
        </p:nvSpPr>
        <p:spPr>
          <a:xfrm>
            <a:off x="152400" y="5269468"/>
            <a:ext cx="3886200" cy="369332"/>
          </a:xfrm>
          <a:prstGeom prst="rect">
            <a:avLst/>
          </a:prstGeom>
          <a:noFill/>
        </p:spPr>
        <p:txBody>
          <a:bodyPr wrap="square" rtlCol="0">
            <a:spAutoFit/>
          </a:bodyPr>
          <a:lstStyle/>
          <a:p>
            <a:r>
              <a:rPr lang="en-US" b="1" dirty="0">
                <a:latin typeface="Garamond" panose="02020404030301010803" pitchFamily="18" charset="0"/>
                <a:hlinkClick r:id="rId4"/>
              </a:rPr>
              <a:t>Interactive Review Map</a:t>
            </a:r>
            <a:endParaRPr lang="en-US" b="1" dirty="0">
              <a:latin typeface="Garamond" panose="02020404030301010803" pitchFamily="18" charset="0"/>
            </a:endParaRPr>
          </a:p>
        </p:txBody>
      </p:sp>
    </p:spTree>
    <p:extLst>
      <p:ext uri="{BB962C8B-B14F-4D97-AF65-F5344CB8AC3E}">
        <p14:creationId xmlns:p14="http://schemas.microsoft.com/office/powerpoint/2010/main" val="598675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Districting Process</a:t>
            </a:r>
          </a:p>
        </p:txBody>
      </p:sp>
      <p:sp>
        <p:nvSpPr>
          <p:cNvPr id="2" name="Slide Number Placeholder 1"/>
          <p:cNvSpPr>
            <a:spLocks noGrp="1"/>
          </p:cNvSpPr>
          <p:nvPr>
            <p:ph type="sldNum" sz="quarter" idx="12"/>
          </p:nvPr>
        </p:nvSpPr>
        <p:spPr/>
        <p:txBody>
          <a:bodyPr>
            <a:normAutofit fontScale="85000" lnSpcReduction="20000"/>
          </a:bodyPr>
          <a:lstStyle/>
          <a:p>
            <a:fld id="{520AB23B-9BF0-489E-A8C2-70A75979535F}" type="slidenum">
              <a:rPr lang="en-US" smtClean="0"/>
              <a:pPr/>
              <a:t>2</a:t>
            </a:fld>
            <a:endParaRPr lang="en-US" dirty="0"/>
          </a:p>
        </p:txBody>
      </p:sp>
      <p:sp>
        <p:nvSpPr>
          <p:cNvPr id="6" name="Date Placeholder 5"/>
          <p:cNvSpPr>
            <a:spLocks noGrp="1"/>
          </p:cNvSpPr>
          <p:nvPr>
            <p:ph type="dt" sz="half" idx="10"/>
          </p:nvPr>
        </p:nvSpPr>
        <p:spPr/>
        <p:txBody>
          <a:bodyPr/>
          <a:lstStyle/>
          <a:p>
            <a:r>
              <a:rPr lang="en-US"/>
              <a:t>February 4, 2019</a:t>
            </a:r>
            <a:endParaRPr lang="en-US" dirty="0"/>
          </a:p>
        </p:txBody>
      </p:sp>
      <p:graphicFrame>
        <p:nvGraphicFramePr>
          <p:cNvPr id="9" name="Content Placeholder 8">
            <a:extLst>
              <a:ext uri="{FF2B5EF4-FFF2-40B4-BE49-F238E27FC236}">
                <a16:creationId xmlns:a16="http://schemas.microsoft.com/office/drawing/2014/main" id="{E81E3AAE-A30D-4099-B484-02B28CE6C464}"/>
              </a:ext>
            </a:extLst>
          </p:cNvPr>
          <p:cNvGraphicFramePr>
            <a:graphicFrameLocks noGrp="1"/>
          </p:cNvGraphicFramePr>
          <p:nvPr>
            <p:ph sz="quarter" idx="1"/>
            <p:extLst>
              <p:ext uri="{D42A27DB-BD31-4B8C-83A1-F6EECF244321}">
                <p14:modId xmlns:p14="http://schemas.microsoft.com/office/powerpoint/2010/main" val="884515953"/>
              </p:ext>
            </p:extLst>
          </p:nvPr>
        </p:nvGraphicFramePr>
        <p:xfrm>
          <a:off x="723900" y="1300480"/>
          <a:ext cx="8382000" cy="5328920"/>
        </p:xfrm>
        <a:graphic>
          <a:graphicData uri="http://schemas.openxmlformats.org/drawingml/2006/table">
            <a:tbl>
              <a:tblPr firstRow="1" bandRow="1">
                <a:tableStyleId>{5C22544A-7EE6-4342-B048-85BDC9FD1C3A}</a:tableStyleId>
              </a:tblPr>
              <a:tblGrid>
                <a:gridCol w="2111821">
                  <a:extLst>
                    <a:ext uri="{9D8B030D-6E8A-4147-A177-3AD203B41FA5}">
                      <a16:colId xmlns:a16="http://schemas.microsoft.com/office/drawing/2014/main" val="2058158948"/>
                    </a:ext>
                  </a:extLst>
                </a:gridCol>
                <a:gridCol w="6270179">
                  <a:extLst>
                    <a:ext uri="{9D8B030D-6E8A-4147-A177-3AD203B41FA5}">
                      <a16:colId xmlns:a16="http://schemas.microsoft.com/office/drawing/2014/main" val="4117527635"/>
                    </a:ext>
                  </a:extLst>
                </a:gridCol>
              </a:tblGrid>
              <a:tr h="370840">
                <a:tc>
                  <a:txBody>
                    <a:bodyPr/>
                    <a:lstStyle/>
                    <a:p>
                      <a:pPr algn="ctr"/>
                      <a:r>
                        <a:rPr lang="en-US" sz="1600" dirty="0">
                          <a:solidFill>
                            <a:schemeClr val="tx1"/>
                          </a:solidFill>
                          <a:latin typeface="Garamond" panose="02020404030301010803" pitchFamily="18" charset="0"/>
                        </a:rPr>
                        <a:t>Step</a:t>
                      </a:r>
                    </a:p>
                  </a:txBody>
                  <a:tcPr/>
                </a:tc>
                <a:tc>
                  <a:txBody>
                    <a:bodyPr/>
                    <a:lstStyle/>
                    <a:p>
                      <a:pPr algn="ctr"/>
                      <a:r>
                        <a:rPr lang="en-US" sz="1600" dirty="0">
                          <a:solidFill>
                            <a:schemeClr val="tx1"/>
                          </a:solidFill>
                          <a:latin typeface="Garamond" panose="02020404030301010803" pitchFamily="18" charset="0"/>
                        </a:rPr>
                        <a:t>Description</a:t>
                      </a:r>
                    </a:p>
                  </a:txBody>
                  <a:tcPr/>
                </a:tc>
                <a:extLst>
                  <a:ext uri="{0D108BD9-81ED-4DB2-BD59-A6C34878D82A}">
                    <a16:rowId xmlns:a16="http://schemas.microsoft.com/office/drawing/2014/main" val="3213256639"/>
                  </a:ext>
                </a:extLst>
              </a:tr>
              <a:tr h="370840">
                <a:tc>
                  <a:txBody>
                    <a:bodyPr/>
                    <a:lstStyle/>
                    <a:p>
                      <a:pPr algn="ctr"/>
                      <a:r>
                        <a:rPr lang="en-US" sz="1600" dirty="0">
                          <a:solidFill>
                            <a:schemeClr val="tx1"/>
                          </a:solidFill>
                          <a:latin typeface="Garamond" panose="02020404030301010803" pitchFamily="18" charset="0"/>
                        </a:rPr>
                        <a:t>First Hearing:</a:t>
                      </a:r>
                    </a:p>
                    <a:p>
                      <a:pPr algn="ctr"/>
                      <a:r>
                        <a:rPr lang="en-US" sz="1600" dirty="0">
                          <a:solidFill>
                            <a:schemeClr val="tx1"/>
                          </a:solidFill>
                          <a:latin typeface="Garamond" panose="02020404030301010803" pitchFamily="18" charset="0"/>
                        </a:rPr>
                        <a:t>Jan. 8</a:t>
                      </a:r>
                    </a:p>
                  </a:txBody>
                  <a:tcPr/>
                </a:tc>
                <a:tc>
                  <a:txBody>
                    <a:bodyPr/>
                    <a:lstStyle/>
                    <a:p>
                      <a:pPr algn="ctr"/>
                      <a:r>
                        <a:rPr lang="en-US" sz="1600" dirty="0">
                          <a:solidFill>
                            <a:schemeClr val="tx1"/>
                          </a:solidFill>
                          <a:latin typeface="Garamond" panose="02020404030301010803" pitchFamily="18" charset="0"/>
                        </a:rPr>
                        <a:t>Held prior to release of draft maps.</a:t>
                      </a:r>
                    </a:p>
                    <a:p>
                      <a:pPr algn="ctr"/>
                      <a:r>
                        <a:rPr lang="en-US" sz="1600" dirty="0">
                          <a:solidFill>
                            <a:schemeClr val="tx1"/>
                          </a:solidFill>
                          <a:latin typeface="Garamond" panose="02020404030301010803" pitchFamily="18" charset="0"/>
                        </a:rPr>
                        <a:t>Education and to solicit input on the communities in the District.</a:t>
                      </a:r>
                    </a:p>
                  </a:txBody>
                  <a:tcPr/>
                </a:tc>
                <a:extLst>
                  <a:ext uri="{0D108BD9-81ED-4DB2-BD59-A6C34878D82A}">
                    <a16:rowId xmlns:a16="http://schemas.microsoft.com/office/drawing/2014/main" val="1672609799"/>
                  </a:ext>
                </a:extLst>
              </a:tr>
              <a:tr h="370840">
                <a:tc>
                  <a:txBody>
                    <a:bodyPr/>
                    <a:lstStyle/>
                    <a:p>
                      <a:pPr algn="ctr"/>
                      <a:r>
                        <a:rPr lang="en-US" sz="1600" dirty="0">
                          <a:solidFill>
                            <a:schemeClr val="tx1"/>
                          </a:solidFill>
                          <a:latin typeface="Garamond" panose="02020404030301010803" pitchFamily="18" charset="0"/>
                        </a:rPr>
                        <a:t>Community Workshops: Jan. 13</a:t>
                      </a:r>
                    </a:p>
                  </a:txBody>
                  <a:tcPr/>
                </a:tc>
                <a:tc>
                  <a:txBody>
                    <a:bodyPr/>
                    <a:lstStyle/>
                    <a:p>
                      <a:pPr algn="ctr"/>
                      <a:r>
                        <a:rPr lang="en-US" sz="1600" dirty="0">
                          <a:solidFill>
                            <a:schemeClr val="tx1"/>
                          </a:solidFill>
                          <a:latin typeface="Garamond" panose="02020404030301010803" pitchFamily="18" charset="0"/>
                        </a:rPr>
                        <a:t>Presentation of demographics and overview of process to draw district maps. Question and answers.</a:t>
                      </a:r>
                    </a:p>
                  </a:txBody>
                  <a:tcPr/>
                </a:tc>
                <a:extLst>
                  <a:ext uri="{0D108BD9-81ED-4DB2-BD59-A6C34878D82A}">
                    <a16:rowId xmlns:a16="http://schemas.microsoft.com/office/drawing/2014/main" val="3678673810"/>
                  </a:ext>
                </a:extLst>
              </a:tr>
              <a:tr h="370840">
                <a:tc>
                  <a:txBody>
                    <a:bodyPr/>
                    <a:lstStyle/>
                    <a:p>
                      <a:pPr algn="ctr"/>
                      <a:r>
                        <a:rPr lang="en-US" sz="1600" dirty="0">
                          <a:solidFill>
                            <a:schemeClr val="tx1"/>
                          </a:solidFill>
                          <a:latin typeface="Garamond" panose="02020404030301010803" pitchFamily="18" charset="0"/>
                        </a:rPr>
                        <a:t>Second Hearing:</a:t>
                      </a:r>
                    </a:p>
                    <a:p>
                      <a:pPr algn="ctr"/>
                      <a:r>
                        <a:rPr lang="en-US" sz="1600" dirty="0">
                          <a:solidFill>
                            <a:schemeClr val="tx1"/>
                          </a:solidFill>
                          <a:latin typeface="Garamond" panose="02020404030301010803" pitchFamily="18" charset="0"/>
                        </a:rPr>
                        <a:t>Jan. 17</a:t>
                      </a:r>
                    </a:p>
                  </a:txBody>
                  <a:tcPr/>
                </a:tc>
                <a:tc>
                  <a:txBody>
                    <a:bodyPr/>
                    <a:lstStyle/>
                    <a:p>
                      <a:pPr algn="ctr"/>
                      <a:r>
                        <a:rPr lang="en-US" sz="1600" dirty="0">
                          <a:solidFill>
                            <a:schemeClr val="tx1"/>
                          </a:solidFill>
                          <a:latin typeface="Garamond" panose="02020404030301010803" pitchFamily="18" charset="0"/>
                        </a:rPr>
                        <a:t>Held prior to release of draft maps.</a:t>
                      </a:r>
                    </a:p>
                    <a:p>
                      <a:pPr algn="ctr"/>
                      <a:r>
                        <a:rPr lang="en-US" sz="1600" dirty="0">
                          <a:solidFill>
                            <a:schemeClr val="tx1"/>
                          </a:solidFill>
                          <a:latin typeface="Garamond" panose="02020404030301010803" pitchFamily="18" charset="0"/>
                        </a:rPr>
                        <a:t>Education and to solicit input on the communities in the District.</a:t>
                      </a:r>
                    </a:p>
                  </a:txBody>
                  <a:tcPr/>
                </a:tc>
                <a:extLst>
                  <a:ext uri="{0D108BD9-81ED-4DB2-BD59-A6C34878D82A}">
                    <a16:rowId xmlns:a16="http://schemas.microsoft.com/office/drawing/2014/main" val="2817813796"/>
                  </a:ext>
                </a:extLst>
              </a:tr>
              <a:tr h="370840">
                <a:tc>
                  <a:txBody>
                    <a:bodyPr/>
                    <a:lstStyle/>
                    <a:p>
                      <a:pPr algn="ctr"/>
                      <a:r>
                        <a:rPr lang="en-US" sz="1600" dirty="0">
                          <a:solidFill>
                            <a:schemeClr val="tx1"/>
                          </a:solidFill>
                          <a:latin typeface="Garamond" panose="02020404030301010803" pitchFamily="18" charset="0"/>
                        </a:rPr>
                        <a:t>Release draft maps</a:t>
                      </a:r>
                    </a:p>
                  </a:txBody>
                  <a:tcPr/>
                </a:tc>
                <a:tc>
                  <a:txBody>
                    <a:bodyPr/>
                    <a:lstStyle/>
                    <a:p>
                      <a:pPr algn="ctr"/>
                      <a:r>
                        <a:rPr lang="en-US" sz="1600" dirty="0">
                          <a:solidFill>
                            <a:schemeClr val="tx1"/>
                          </a:solidFill>
                          <a:latin typeface="Garamond" panose="02020404030301010803" pitchFamily="18" charset="0"/>
                        </a:rPr>
                        <a:t>Maps must be posted at least 7 days prior to 3</a:t>
                      </a:r>
                      <a:r>
                        <a:rPr lang="en-US" sz="1600" baseline="30000" dirty="0">
                          <a:solidFill>
                            <a:schemeClr val="tx1"/>
                          </a:solidFill>
                          <a:latin typeface="Garamond" panose="02020404030301010803" pitchFamily="18" charset="0"/>
                        </a:rPr>
                        <a:t>rd</a:t>
                      </a:r>
                      <a:r>
                        <a:rPr lang="en-US" sz="1600" dirty="0">
                          <a:solidFill>
                            <a:schemeClr val="tx1"/>
                          </a:solidFill>
                          <a:latin typeface="Garamond" panose="02020404030301010803" pitchFamily="18" charset="0"/>
                        </a:rPr>
                        <a:t> hearing.</a:t>
                      </a:r>
                    </a:p>
                  </a:txBody>
                  <a:tcPr/>
                </a:tc>
                <a:extLst>
                  <a:ext uri="{0D108BD9-81ED-4DB2-BD59-A6C34878D82A}">
                    <a16:rowId xmlns:a16="http://schemas.microsoft.com/office/drawing/2014/main" val="2581473673"/>
                  </a:ext>
                </a:extLst>
              </a:tr>
              <a:tr h="370840">
                <a:tc>
                  <a:txBody>
                    <a:bodyPr/>
                    <a:lstStyle/>
                    <a:p>
                      <a:pPr algn="ctr"/>
                      <a:r>
                        <a:rPr lang="en-US" sz="1600" dirty="0">
                          <a:solidFill>
                            <a:schemeClr val="tx1"/>
                          </a:solidFill>
                          <a:latin typeface="Garamond" panose="02020404030301010803" pitchFamily="18" charset="0"/>
                        </a:rPr>
                        <a:t>First Hearing on Draft Maps: Feb. 4</a:t>
                      </a:r>
                    </a:p>
                  </a:txBody>
                  <a:tcPr/>
                </a:tc>
                <a:tc>
                  <a:txBody>
                    <a:bodyPr/>
                    <a:lstStyle/>
                    <a:p>
                      <a:pPr algn="ctr"/>
                      <a:r>
                        <a:rPr lang="en-US" sz="1600" dirty="0">
                          <a:solidFill>
                            <a:schemeClr val="tx1"/>
                          </a:solidFill>
                          <a:latin typeface="Garamond" panose="02020404030301010803" pitchFamily="18" charset="0"/>
                        </a:rPr>
                        <a:t>Two meetings to discuss and revise the draft maps and to discuss the election sequencing.</a:t>
                      </a:r>
                    </a:p>
                  </a:txBody>
                  <a:tcPr/>
                </a:tc>
                <a:extLst>
                  <a:ext uri="{0D108BD9-81ED-4DB2-BD59-A6C34878D82A}">
                    <a16:rowId xmlns:a16="http://schemas.microsoft.com/office/drawing/2014/main" val="1267378917"/>
                  </a:ext>
                </a:extLst>
              </a:tr>
              <a:tr h="370840">
                <a:tc>
                  <a:txBody>
                    <a:bodyPr/>
                    <a:lstStyle/>
                    <a:p>
                      <a:pPr algn="ctr"/>
                      <a:r>
                        <a:rPr lang="en-US" sz="1600" dirty="0">
                          <a:solidFill>
                            <a:schemeClr val="tx1"/>
                          </a:solidFill>
                          <a:latin typeface="Garamond" panose="02020404030301010803" pitchFamily="18" charset="0"/>
                        </a:rPr>
                        <a:t>Community Workshops: Feb. 9</a:t>
                      </a:r>
                    </a:p>
                  </a:txBody>
                  <a:tcPr/>
                </a:tc>
                <a:tc>
                  <a:txBody>
                    <a:bodyPr/>
                    <a:lstStyle/>
                    <a:p>
                      <a:pPr algn="ctr"/>
                      <a:r>
                        <a:rPr lang="en-US" sz="1600" dirty="0">
                          <a:solidFill>
                            <a:schemeClr val="tx1"/>
                          </a:solidFill>
                          <a:latin typeface="Garamond" panose="02020404030301010803" pitchFamily="18" charset="0"/>
                        </a:rPr>
                        <a:t>Public input on draft maps and proposed sequence of elections.</a:t>
                      </a:r>
                    </a:p>
                  </a:txBody>
                  <a:tcPr/>
                </a:tc>
                <a:extLst>
                  <a:ext uri="{0D108BD9-81ED-4DB2-BD59-A6C34878D82A}">
                    <a16:rowId xmlns:a16="http://schemas.microsoft.com/office/drawing/2014/main" val="3488706203"/>
                  </a:ext>
                </a:extLst>
              </a:tr>
              <a:tr h="370840">
                <a:tc>
                  <a:txBody>
                    <a:bodyPr/>
                    <a:lstStyle/>
                    <a:p>
                      <a:pPr algn="ctr"/>
                      <a:r>
                        <a:rPr lang="en-US" sz="1600" dirty="0">
                          <a:solidFill>
                            <a:schemeClr val="tx1"/>
                          </a:solidFill>
                          <a:latin typeface="Garamond" panose="02020404030301010803" pitchFamily="18" charset="0"/>
                        </a:rPr>
                        <a:t>Second Hearing on Draft Maps: Feb. 12</a:t>
                      </a:r>
                    </a:p>
                  </a:txBody>
                  <a:tcPr/>
                </a:tc>
                <a:tc>
                  <a:txBody>
                    <a:bodyPr/>
                    <a:lstStyle/>
                    <a:p>
                      <a:pPr algn="ctr"/>
                      <a:r>
                        <a:rPr lang="en-US" sz="1600" dirty="0">
                          <a:solidFill>
                            <a:schemeClr val="tx1"/>
                          </a:solidFill>
                          <a:latin typeface="Garamond" panose="02020404030301010803" pitchFamily="18" charset="0"/>
                        </a:rPr>
                        <a:t>Public hearing to discuss and take public comment on draft maps and proposed sequence of elections. Map selection &amp; ordinance introduction.</a:t>
                      </a:r>
                    </a:p>
                  </a:txBody>
                  <a:tcPr/>
                </a:tc>
                <a:extLst>
                  <a:ext uri="{0D108BD9-81ED-4DB2-BD59-A6C34878D82A}">
                    <a16:rowId xmlns:a16="http://schemas.microsoft.com/office/drawing/2014/main" val="1403318805"/>
                  </a:ext>
                </a:extLst>
              </a:tr>
              <a:tr h="370840">
                <a:tc>
                  <a:txBody>
                    <a:bodyPr/>
                    <a:lstStyle/>
                    <a:p>
                      <a:pPr algn="ctr"/>
                      <a:r>
                        <a:rPr lang="en-US" sz="1600" dirty="0">
                          <a:solidFill>
                            <a:schemeClr val="tx1"/>
                          </a:solidFill>
                          <a:latin typeface="Garamond" panose="02020404030301010803" pitchFamily="18" charset="0"/>
                        </a:rPr>
                        <a:t>2020</a:t>
                      </a:r>
                    </a:p>
                  </a:txBody>
                  <a:tcPr/>
                </a:tc>
                <a:tc>
                  <a:txBody>
                    <a:bodyPr/>
                    <a:lstStyle/>
                    <a:p>
                      <a:pPr algn="ctr"/>
                      <a:r>
                        <a:rPr lang="en-US" sz="1600" dirty="0">
                          <a:solidFill>
                            <a:schemeClr val="tx1"/>
                          </a:solidFill>
                          <a:latin typeface="Garamond" panose="02020404030301010803" pitchFamily="18" charset="0"/>
                        </a:rPr>
                        <a:t>First by-district elections</a:t>
                      </a:r>
                    </a:p>
                  </a:txBody>
                  <a:tcPr/>
                </a:tc>
                <a:extLst>
                  <a:ext uri="{0D108BD9-81ED-4DB2-BD59-A6C34878D82A}">
                    <a16:rowId xmlns:a16="http://schemas.microsoft.com/office/drawing/2014/main" val="75245588"/>
                  </a:ext>
                </a:extLst>
              </a:tr>
              <a:tr h="370840">
                <a:tc>
                  <a:txBody>
                    <a:bodyPr/>
                    <a:lstStyle/>
                    <a:p>
                      <a:pPr algn="ctr"/>
                      <a:r>
                        <a:rPr lang="en-US" sz="1600" dirty="0">
                          <a:solidFill>
                            <a:schemeClr val="tx1"/>
                          </a:solidFill>
                          <a:latin typeface="Garamond" panose="02020404030301010803" pitchFamily="18" charset="0"/>
                        </a:rPr>
                        <a:t>2021</a:t>
                      </a:r>
                    </a:p>
                  </a:txBody>
                  <a:tcPr/>
                </a:tc>
                <a:tc>
                  <a:txBody>
                    <a:bodyPr/>
                    <a:lstStyle/>
                    <a:p>
                      <a:pPr algn="ctr"/>
                      <a:r>
                        <a:rPr lang="en-US" sz="1600" dirty="0">
                          <a:solidFill>
                            <a:schemeClr val="tx1"/>
                          </a:solidFill>
                          <a:latin typeface="Garamond" panose="02020404030301010803" pitchFamily="18" charset="0"/>
                        </a:rPr>
                        <a:t>Map adjusted using 2020 Census data</a:t>
                      </a:r>
                    </a:p>
                  </a:txBody>
                  <a:tcPr/>
                </a:tc>
                <a:extLst>
                  <a:ext uri="{0D108BD9-81ED-4DB2-BD59-A6C34878D82A}">
                    <a16:rowId xmlns:a16="http://schemas.microsoft.com/office/drawing/2014/main" val="4242853074"/>
                  </a:ext>
                </a:extLst>
              </a:tr>
              <a:tr h="370840">
                <a:tc>
                  <a:txBody>
                    <a:bodyPr/>
                    <a:lstStyle/>
                    <a:p>
                      <a:pPr algn="ctr"/>
                      <a:r>
                        <a:rPr lang="en-US" sz="1600" dirty="0">
                          <a:solidFill>
                            <a:schemeClr val="tx1"/>
                          </a:solidFill>
                          <a:latin typeface="Garamond" panose="02020404030301010803" pitchFamily="18" charset="0"/>
                        </a:rPr>
                        <a:t>2022</a:t>
                      </a:r>
                    </a:p>
                  </a:txBody>
                  <a:tcPr/>
                </a:tc>
                <a:tc>
                  <a:txBody>
                    <a:bodyPr/>
                    <a:lstStyle/>
                    <a:p>
                      <a:pPr algn="ctr"/>
                      <a:r>
                        <a:rPr lang="en-US" sz="1600" dirty="0">
                          <a:solidFill>
                            <a:schemeClr val="tx1"/>
                          </a:solidFill>
                          <a:latin typeface="Garamond" panose="02020404030301010803" pitchFamily="18" charset="0"/>
                        </a:rPr>
                        <a:t>Remaining districts hold first by-district elections</a:t>
                      </a:r>
                    </a:p>
                  </a:txBody>
                  <a:tcPr/>
                </a:tc>
                <a:extLst>
                  <a:ext uri="{0D108BD9-81ED-4DB2-BD59-A6C34878D82A}">
                    <a16:rowId xmlns:a16="http://schemas.microsoft.com/office/drawing/2014/main" val="1043357623"/>
                  </a:ext>
                </a:extLst>
              </a:tr>
            </a:tbl>
          </a:graphicData>
        </a:graphic>
      </p:graphicFrame>
    </p:spTree>
    <p:extLst>
      <p:ext uri="{BB962C8B-B14F-4D97-AF65-F5344CB8AC3E}">
        <p14:creationId xmlns:p14="http://schemas.microsoft.com/office/powerpoint/2010/main" val="1738558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828800" y="228600"/>
            <a:ext cx="6937375" cy="990600"/>
          </a:xfrm>
        </p:spPr>
        <p:txBody>
          <a:bodyPr/>
          <a:lstStyle/>
          <a:p>
            <a:r>
              <a:rPr lang="en-US" altLang="en-US" dirty="0"/>
              <a:t>Districting Rules and Goals</a:t>
            </a:r>
          </a:p>
        </p:txBody>
      </p:sp>
      <p:sp>
        <p:nvSpPr>
          <p:cNvPr id="20484" name="Content Placeholder 3"/>
          <p:cNvSpPr>
            <a:spLocks noGrp="1"/>
          </p:cNvSpPr>
          <p:nvPr>
            <p:ph sz="quarter" idx="4294967295"/>
          </p:nvPr>
        </p:nvSpPr>
        <p:spPr>
          <a:xfrm>
            <a:off x="152400" y="2397124"/>
            <a:ext cx="4114800" cy="1412875"/>
          </a:xfrm>
          <a:ln>
            <a:solidFill>
              <a:schemeClr val="accent2"/>
            </a:solidFill>
            <a:miter lim="800000"/>
            <a:headEnd/>
            <a:tailEnd/>
          </a:ln>
        </p:spPr>
        <p:txBody>
          <a:bodyPr>
            <a:normAutofit/>
          </a:bodyPr>
          <a:lstStyle/>
          <a:p>
            <a:r>
              <a:rPr lang="en-US" altLang="en-US" sz="2400" b="1" dirty="0"/>
              <a:t>Equal Population</a:t>
            </a:r>
            <a:endParaRPr lang="en-US" altLang="en-US" sz="2000" dirty="0"/>
          </a:p>
          <a:p>
            <a:r>
              <a:rPr lang="en-US" altLang="en-US" sz="2400" b="1" dirty="0"/>
              <a:t>Federal</a:t>
            </a:r>
            <a:r>
              <a:rPr lang="en-US" altLang="en-US" sz="2400" dirty="0"/>
              <a:t> </a:t>
            </a:r>
            <a:r>
              <a:rPr lang="en-US" altLang="en-US" sz="2400" b="1" dirty="0"/>
              <a:t>Voting Rights Act</a:t>
            </a:r>
          </a:p>
          <a:p>
            <a:r>
              <a:rPr lang="en-US" altLang="en-US" sz="2400" b="1" dirty="0"/>
              <a:t>No Racial Gerrymandering</a:t>
            </a:r>
          </a:p>
          <a:p>
            <a:pPr lvl="1"/>
            <a:endParaRPr lang="en-US" altLang="en-US" sz="3200" dirty="0"/>
          </a:p>
        </p:txBody>
      </p:sp>
      <p:sp>
        <p:nvSpPr>
          <p:cNvPr id="7" name="Content Placeholder 7"/>
          <p:cNvSpPr>
            <a:spLocks noGrp="1"/>
          </p:cNvSpPr>
          <p:nvPr>
            <p:ph sz="quarter" idx="4294967295"/>
          </p:nvPr>
        </p:nvSpPr>
        <p:spPr>
          <a:xfrm>
            <a:off x="4267200" y="2374899"/>
            <a:ext cx="4648200" cy="3797301"/>
          </a:xfrm>
          <a:ln>
            <a:solidFill>
              <a:schemeClr val="accent4"/>
            </a:solidFill>
          </a:ln>
        </p:spPr>
        <p:txBody>
          <a:bodyPr>
            <a:noAutofit/>
          </a:bodyPr>
          <a:lstStyle/>
          <a:p>
            <a:pPr>
              <a:defRPr/>
            </a:pPr>
            <a:r>
              <a:rPr lang="en-US" altLang="en-US" sz="2400" b="1" dirty="0"/>
              <a:t>Communities of interest</a:t>
            </a:r>
          </a:p>
          <a:p>
            <a:pPr>
              <a:defRPr/>
            </a:pPr>
            <a:r>
              <a:rPr lang="en-US" altLang="en-US" sz="2400" b="1" dirty="0"/>
              <a:t>Compact</a:t>
            </a:r>
          </a:p>
          <a:p>
            <a:pPr>
              <a:defRPr/>
            </a:pPr>
            <a:r>
              <a:rPr lang="en-US" altLang="en-US" sz="2400" b="1" dirty="0"/>
              <a:t>Contiguous</a:t>
            </a:r>
          </a:p>
          <a:p>
            <a:pPr>
              <a:defRPr/>
            </a:pPr>
            <a:r>
              <a:rPr lang="en-US" altLang="en-US" sz="2400" b="1" dirty="0"/>
              <a:t>Visible (Natural &amp; man-made) boundaries</a:t>
            </a:r>
          </a:p>
          <a:p>
            <a:pPr>
              <a:defRPr/>
            </a:pPr>
            <a:r>
              <a:rPr lang="en-US" altLang="en-US" sz="2400" b="1" dirty="0"/>
              <a:t>Respect voters’ choices / continuity in office</a:t>
            </a:r>
          </a:p>
          <a:p>
            <a:pPr>
              <a:defRPr/>
            </a:pPr>
            <a:r>
              <a:rPr lang="en-US" altLang="en-US" sz="2400" b="1" i="1" dirty="0">
                <a:solidFill>
                  <a:schemeClr val="accent6">
                    <a:lumMod val="75000"/>
                  </a:schemeClr>
                </a:solidFill>
              </a:rPr>
              <a:t>Planned future growth</a:t>
            </a:r>
          </a:p>
        </p:txBody>
      </p:sp>
      <p:sp>
        <p:nvSpPr>
          <p:cNvPr id="20486" name="Text Placeholder 5"/>
          <p:cNvSpPr txBox="1">
            <a:spLocks/>
          </p:cNvSpPr>
          <p:nvPr/>
        </p:nvSpPr>
        <p:spPr bwMode="auto">
          <a:xfrm>
            <a:off x="152400" y="1752600"/>
            <a:ext cx="4114800" cy="63976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ts val="700"/>
              </a:spcBef>
              <a:buClr>
                <a:schemeClr val="accent2"/>
              </a:buClr>
              <a:buSzPct val="60000"/>
              <a:buFont typeface="Wingdings" panose="05000000000000000000" pitchFamily="2" charset="2"/>
              <a:buChar char=""/>
              <a:defRPr sz="2900">
                <a:solidFill>
                  <a:schemeClr val="tx1"/>
                </a:solidFill>
                <a:latin typeface="Garamond" panose="02020404030301010803" pitchFamily="18"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Garamond" panose="02020404030301010803" pitchFamily="18"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Garamond" panose="02020404030301010803" pitchFamily="18" charset="0"/>
              </a:defRPr>
            </a:lvl3pPr>
            <a:lvl4pPr indent="-228600">
              <a:spcBef>
                <a:spcPts val="400"/>
              </a:spcBef>
              <a:buClr>
                <a:srgbClr val="A5AB81"/>
              </a:buClr>
              <a:buSzPct val="75000"/>
              <a:buFont typeface="Wingdings" panose="05000000000000000000" pitchFamily="2" charset="2"/>
              <a:buChar char=""/>
              <a:defRPr sz="2000">
                <a:solidFill>
                  <a:schemeClr val="tx1"/>
                </a:solidFill>
                <a:latin typeface="Garamond" panose="02020404030301010803" pitchFamily="18" charset="0"/>
              </a:defRPr>
            </a:lvl4pPr>
            <a:lvl5pPr indent="-228600">
              <a:spcBef>
                <a:spcPts val="400"/>
              </a:spcBef>
              <a:buClr>
                <a:srgbClr val="D8B25C"/>
              </a:buClr>
              <a:buSzPct val="65000"/>
              <a:buFont typeface="Wingdings" panose="05000000000000000000" pitchFamily="2" charset="2"/>
              <a:buChar char=""/>
              <a:defRPr sz="2000">
                <a:solidFill>
                  <a:schemeClr val="tx1"/>
                </a:solidFill>
                <a:latin typeface="Garamond" panose="02020404030301010803" pitchFamily="18" charset="0"/>
              </a:defRPr>
            </a:lvl5pPr>
            <a:lvl6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Garamond" panose="02020404030301010803" pitchFamily="18" charset="0"/>
              </a:defRPr>
            </a:lvl6pPr>
            <a:lvl7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Garamond" panose="02020404030301010803" pitchFamily="18" charset="0"/>
              </a:defRPr>
            </a:lvl7pPr>
            <a:lvl8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Garamond" panose="02020404030301010803" pitchFamily="18" charset="0"/>
              </a:defRPr>
            </a:lvl8pPr>
            <a:lvl9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Garamond" panose="02020404030301010803" pitchFamily="18" charset="0"/>
              </a:defRPr>
            </a:lvl9pPr>
          </a:lstStyle>
          <a:p>
            <a:pPr algn="ctr" eaLnBrk="1" hangingPunct="1">
              <a:buFont typeface="Wingdings" panose="05000000000000000000" pitchFamily="2" charset="2"/>
              <a:buNone/>
            </a:pPr>
            <a:r>
              <a:rPr lang="en-US" altLang="en-US" sz="2000" b="1" dirty="0">
                <a:solidFill>
                  <a:schemeClr val="bg1"/>
                </a:solidFill>
              </a:rPr>
              <a:t>Federal Laws</a:t>
            </a:r>
          </a:p>
        </p:txBody>
      </p:sp>
      <p:sp>
        <p:nvSpPr>
          <p:cNvPr id="9" name="Text Placeholder 6"/>
          <p:cNvSpPr txBox="1">
            <a:spLocks/>
          </p:cNvSpPr>
          <p:nvPr/>
        </p:nvSpPr>
        <p:spPr>
          <a:xfrm>
            <a:off x="4267200" y="1752600"/>
            <a:ext cx="4645025" cy="639763"/>
          </a:xfrm>
          <a:prstGeom prst="rect">
            <a:avLst/>
          </a:prstGeom>
          <a:solidFill>
            <a:schemeClr val="accent4"/>
          </a:solidFill>
        </p:spPr>
        <p:txBody>
          <a:bodyPr anchor="ct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Garamond" pitchFamily="18"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Garamond" pitchFamily="18"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Garamond" pitchFamily="18"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Garamond" pitchFamily="18"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Garamond"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Font typeface="Wingdings"/>
              <a:buNone/>
              <a:defRPr/>
            </a:pPr>
            <a:r>
              <a:rPr lang="en-US" sz="2000" b="1" dirty="0">
                <a:solidFill>
                  <a:schemeClr val="bg1"/>
                </a:solidFill>
              </a:rPr>
              <a:t>Traditional Redistricting Principles</a:t>
            </a:r>
          </a:p>
        </p:txBody>
      </p:sp>
      <p:sp>
        <p:nvSpPr>
          <p:cNvPr id="3" name="Slide Number Placeholder 2"/>
          <p:cNvSpPr>
            <a:spLocks noGrp="1"/>
          </p:cNvSpPr>
          <p:nvPr>
            <p:ph type="sldNum" sz="quarter" idx="12"/>
          </p:nvPr>
        </p:nvSpPr>
        <p:spPr/>
        <p:txBody>
          <a:bodyPr>
            <a:normAutofit fontScale="85000" lnSpcReduction="20000"/>
          </a:bodyPr>
          <a:lstStyle/>
          <a:p>
            <a:fld id="{520AB23B-9BF0-489E-A8C2-70A75979535F}" type="slidenum">
              <a:rPr lang="en-US" smtClean="0"/>
              <a:pPr/>
              <a:t>3</a:t>
            </a:fld>
            <a:endParaRPr lang="en-US" dirty="0"/>
          </a:p>
        </p:txBody>
      </p:sp>
      <p:sp>
        <p:nvSpPr>
          <p:cNvPr id="4" name="Date Placeholder 3"/>
          <p:cNvSpPr>
            <a:spLocks noGrp="1"/>
          </p:cNvSpPr>
          <p:nvPr>
            <p:ph type="dt" sz="half" idx="10"/>
          </p:nvPr>
        </p:nvSpPr>
        <p:spPr/>
        <p:txBody>
          <a:bodyPr/>
          <a:lstStyle/>
          <a:p>
            <a:r>
              <a:rPr lang="en-US"/>
              <a:t>February 4, 2019</a:t>
            </a:r>
            <a:endParaRPr lang="en-US" dirty="0"/>
          </a:p>
        </p:txBody>
      </p:sp>
      <p:pic>
        <p:nvPicPr>
          <p:cNvPr id="10" name="Picture 9">
            <a:extLst>
              <a:ext uri="{FF2B5EF4-FFF2-40B4-BE49-F238E27FC236}">
                <a16:creationId xmlns:a16="http://schemas.microsoft.com/office/drawing/2014/main" id="{041040D2-AE72-4D3D-BBA6-FB9E885AD3A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602" y="4876800"/>
            <a:ext cx="2413416" cy="1600200"/>
          </a:xfrm>
          <a:prstGeom prst="rect">
            <a:avLst/>
          </a:prstGeom>
        </p:spPr>
      </p:pic>
    </p:spTree>
    <p:extLst>
      <p:ext uri="{BB962C8B-B14F-4D97-AF65-F5344CB8AC3E}">
        <p14:creationId xmlns:p14="http://schemas.microsoft.com/office/powerpoint/2010/main" val="2645137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Submitted Maps</a:t>
            </a:r>
          </a:p>
        </p:txBody>
      </p:sp>
      <p:sp>
        <p:nvSpPr>
          <p:cNvPr id="5" name="Date Placeholder 4"/>
          <p:cNvSpPr>
            <a:spLocks noGrp="1"/>
          </p:cNvSpPr>
          <p:nvPr>
            <p:ph type="dt" sz="half" idx="10"/>
          </p:nvPr>
        </p:nvSpPr>
        <p:spPr/>
        <p:txBody>
          <a:bodyPr/>
          <a:lstStyle/>
          <a:p>
            <a:r>
              <a:rPr lang="en-US"/>
              <a:t>February 4, 2019</a:t>
            </a:r>
            <a:endParaRPr lang="en-US" dirty="0"/>
          </a:p>
        </p:txBody>
      </p:sp>
      <p:sp>
        <p:nvSpPr>
          <p:cNvPr id="9" name="Content Placeholder 8"/>
          <p:cNvSpPr>
            <a:spLocks noGrp="1"/>
          </p:cNvSpPr>
          <p:nvPr>
            <p:ph sz="quarter" idx="1"/>
          </p:nvPr>
        </p:nvSpPr>
        <p:spPr>
          <a:xfrm>
            <a:off x="304800" y="1587975"/>
            <a:ext cx="8461248" cy="4892675"/>
          </a:xfrm>
        </p:spPr>
        <p:txBody>
          <a:bodyPr>
            <a:normAutofit/>
          </a:bodyPr>
          <a:lstStyle/>
          <a:p>
            <a:r>
              <a:rPr lang="en-US" sz="2400" dirty="0"/>
              <a:t>31 total maps submitted by residents</a:t>
            </a:r>
          </a:p>
          <a:p>
            <a:r>
              <a:rPr lang="en-US" sz="2400" dirty="0"/>
              <a:t>10 of those contain five districts, are population balanced, and contiguous</a:t>
            </a:r>
          </a:p>
          <a:p>
            <a:r>
              <a:rPr lang="en-US" sz="2400" dirty="0"/>
              <a:t>NDC added three maps to round out the available options</a:t>
            </a:r>
          </a:p>
          <a:p>
            <a:r>
              <a:rPr lang="en-US" sz="2400" dirty="0"/>
              <a:t>Ideally tonight’s discussion will narrow the list to two to four “focus” maps</a:t>
            </a:r>
          </a:p>
        </p:txBody>
      </p:sp>
      <p:sp>
        <p:nvSpPr>
          <p:cNvPr id="3" name="Slide Number Placeholder 2"/>
          <p:cNvSpPr>
            <a:spLocks noGrp="1"/>
          </p:cNvSpPr>
          <p:nvPr>
            <p:ph type="sldNum" sz="quarter" idx="12"/>
          </p:nvPr>
        </p:nvSpPr>
        <p:spPr/>
        <p:txBody>
          <a:bodyPr>
            <a:normAutofit fontScale="85000" lnSpcReduction="20000"/>
          </a:bodyPr>
          <a:lstStyle/>
          <a:p>
            <a:fld id="{520AB23B-9BF0-489E-A8C2-70A75979535F}" type="slidenum">
              <a:rPr lang="en-US" smtClean="0"/>
              <a:pPr/>
              <a:t>4</a:t>
            </a:fld>
            <a:endParaRPr lang="en-US" dirty="0"/>
          </a:p>
        </p:txBody>
      </p:sp>
    </p:spTree>
    <p:extLst>
      <p:ext uri="{BB962C8B-B14F-4D97-AF65-F5344CB8AC3E}">
        <p14:creationId xmlns:p14="http://schemas.microsoft.com/office/powerpoint/2010/main" val="3993445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4F21-01A1-45BF-B07D-D48DC8BAFC8F}"/>
              </a:ext>
            </a:extLst>
          </p:cNvPr>
          <p:cNvSpPr>
            <a:spLocks noGrp="1"/>
          </p:cNvSpPr>
          <p:nvPr>
            <p:ph type="title"/>
          </p:nvPr>
        </p:nvSpPr>
        <p:spPr/>
        <p:txBody>
          <a:bodyPr/>
          <a:lstStyle/>
          <a:p>
            <a:r>
              <a:rPr lang="en-US" dirty="0"/>
              <a:t>Not Balanced Maps</a:t>
            </a:r>
          </a:p>
        </p:txBody>
      </p:sp>
      <p:sp>
        <p:nvSpPr>
          <p:cNvPr id="5" name="Content Placeholder 4">
            <a:extLst>
              <a:ext uri="{FF2B5EF4-FFF2-40B4-BE49-F238E27FC236}">
                <a16:creationId xmlns:a16="http://schemas.microsoft.com/office/drawing/2014/main" id="{36EC7AE7-9970-4DE6-A68A-DF25EB4EE106}"/>
              </a:ext>
            </a:extLst>
          </p:cNvPr>
          <p:cNvSpPr>
            <a:spLocks noGrp="1"/>
          </p:cNvSpPr>
          <p:nvPr>
            <p:ph sz="quarter" idx="1"/>
          </p:nvPr>
        </p:nvSpPr>
        <p:spPr>
          <a:xfrm>
            <a:off x="609600" y="1589567"/>
            <a:ext cx="8382000" cy="1915633"/>
          </a:xfrm>
        </p:spPr>
        <p:txBody>
          <a:bodyPr>
            <a:normAutofit/>
          </a:bodyPr>
          <a:lstStyle/>
          <a:p>
            <a:r>
              <a:rPr lang="en-US" sz="2400" dirty="0"/>
              <a:t>All maps are in the Council packets</a:t>
            </a:r>
          </a:p>
          <a:p>
            <a:r>
              <a:rPr lang="en-US" sz="2400" dirty="0"/>
              <a:t>These maps do not meet legal requirements or have only four districts, but do convey ideas and preferences of the submitters:</a:t>
            </a:r>
          </a:p>
          <a:p>
            <a:endParaRPr lang="en-US" sz="2400" dirty="0"/>
          </a:p>
        </p:txBody>
      </p:sp>
      <p:sp>
        <p:nvSpPr>
          <p:cNvPr id="6" name="Content Placeholder 5">
            <a:extLst>
              <a:ext uri="{FF2B5EF4-FFF2-40B4-BE49-F238E27FC236}">
                <a16:creationId xmlns:a16="http://schemas.microsoft.com/office/drawing/2014/main" id="{CFEFA959-8848-4076-AD49-C8B34323A9DE}"/>
              </a:ext>
            </a:extLst>
          </p:cNvPr>
          <p:cNvSpPr>
            <a:spLocks noGrp="1"/>
          </p:cNvSpPr>
          <p:nvPr>
            <p:ph sz="quarter" idx="2"/>
          </p:nvPr>
        </p:nvSpPr>
        <p:spPr>
          <a:xfrm>
            <a:off x="4463901" y="3200400"/>
            <a:ext cx="1936899" cy="3037367"/>
          </a:xfrm>
        </p:spPr>
        <p:txBody>
          <a:bodyPr>
            <a:normAutofit/>
          </a:bodyPr>
          <a:lstStyle/>
          <a:p>
            <a:r>
              <a:rPr lang="en-US" sz="2400" dirty="0"/>
              <a:t>121</a:t>
            </a:r>
          </a:p>
          <a:p>
            <a:r>
              <a:rPr lang="en-US" sz="2400" dirty="0"/>
              <a:t>122</a:t>
            </a:r>
          </a:p>
          <a:p>
            <a:r>
              <a:rPr lang="en-US" sz="2400" dirty="0"/>
              <a:t>113</a:t>
            </a:r>
          </a:p>
          <a:p>
            <a:r>
              <a:rPr lang="en-US" sz="2400" dirty="0"/>
              <a:t>108</a:t>
            </a:r>
          </a:p>
          <a:p>
            <a:r>
              <a:rPr lang="en-US" sz="2400" dirty="0"/>
              <a:t>111</a:t>
            </a:r>
          </a:p>
        </p:txBody>
      </p:sp>
      <p:sp>
        <p:nvSpPr>
          <p:cNvPr id="3" name="Date Placeholder 2">
            <a:extLst>
              <a:ext uri="{FF2B5EF4-FFF2-40B4-BE49-F238E27FC236}">
                <a16:creationId xmlns:a16="http://schemas.microsoft.com/office/drawing/2014/main" id="{0B5426ED-3130-4A30-8A9D-103BD5B836FF}"/>
              </a:ext>
            </a:extLst>
          </p:cNvPr>
          <p:cNvSpPr>
            <a:spLocks noGrp="1"/>
          </p:cNvSpPr>
          <p:nvPr>
            <p:ph type="dt" sz="half" idx="15"/>
          </p:nvPr>
        </p:nvSpPr>
        <p:spPr/>
        <p:txBody>
          <a:bodyPr/>
          <a:lstStyle/>
          <a:p>
            <a:r>
              <a:rPr lang="en-US"/>
              <a:t>February 4, 2019</a:t>
            </a:r>
            <a:endParaRPr lang="en-US" dirty="0"/>
          </a:p>
        </p:txBody>
      </p:sp>
      <p:sp>
        <p:nvSpPr>
          <p:cNvPr id="4" name="Slide Number Placeholder 3">
            <a:extLst>
              <a:ext uri="{FF2B5EF4-FFF2-40B4-BE49-F238E27FC236}">
                <a16:creationId xmlns:a16="http://schemas.microsoft.com/office/drawing/2014/main" id="{780B1DDD-24F0-4A23-B033-75E6C1781F8B}"/>
              </a:ext>
            </a:extLst>
          </p:cNvPr>
          <p:cNvSpPr>
            <a:spLocks noGrp="1"/>
          </p:cNvSpPr>
          <p:nvPr>
            <p:ph type="sldNum" sz="quarter" idx="16"/>
          </p:nvPr>
        </p:nvSpPr>
        <p:spPr/>
        <p:txBody>
          <a:bodyPr>
            <a:normAutofit fontScale="85000" lnSpcReduction="20000"/>
          </a:bodyPr>
          <a:lstStyle/>
          <a:p>
            <a:fld id="{520AB23B-9BF0-489E-A8C2-70A75979535F}" type="slidenum">
              <a:rPr lang="en-US" smtClean="0"/>
              <a:pPr/>
              <a:t>5</a:t>
            </a:fld>
            <a:endParaRPr lang="en-US" dirty="0"/>
          </a:p>
        </p:txBody>
      </p:sp>
      <p:sp>
        <p:nvSpPr>
          <p:cNvPr id="7" name="Content Placeholder 5">
            <a:extLst>
              <a:ext uri="{FF2B5EF4-FFF2-40B4-BE49-F238E27FC236}">
                <a16:creationId xmlns:a16="http://schemas.microsoft.com/office/drawing/2014/main" id="{B74195D4-F2E4-4F13-AC8C-4F005FC1CFC9}"/>
              </a:ext>
            </a:extLst>
          </p:cNvPr>
          <p:cNvSpPr txBox="1">
            <a:spLocks/>
          </p:cNvSpPr>
          <p:nvPr/>
        </p:nvSpPr>
        <p:spPr>
          <a:xfrm>
            <a:off x="1981200" y="3200400"/>
            <a:ext cx="1936899" cy="3037367"/>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Garamond" pitchFamily="18"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Garamond" pitchFamily="18"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Garamond" pitchFamily="18"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Garamond" pitchFamily="18"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Garamond"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400" dirty="0"/>
              <a:t>103</a:t>
            </a:r>
          </a:p>
          <a:p>
            <a:r>
              <a:rPr lang="en-US" sz="2400" dirty="0"/>
              <a:t>105</a:t>
            </a:r>
          </a:p>
          <a:p>
            <a:r>
              <a:rPr lang="en-US" sz="2400" dirty="0"/>
              <a:t>112</a:t>
            </a:r>
          </a:p>
          <a:p>
            <a:r>
              <a:rPr lang="en-US" sz="2400" dirty="0"/>
              <a:t>117</a:t>
            </a:r>
          </a:p>
          <a:p>
            <a:r>
              <a:rPr lang="en-US" sz="2400" dirty="0"/>
              <a:t>118</a:t>
            </a:r>
          </a:p>
          <a:p>
            <a:r>
              <a:rPr lang="en-US" sz="2400" dirty="0"/>
              <a:t>120</a:t>
            </a:r>
          </a:p>
        </p:txBody>
      </p:sp>
    </p:spTree>
    <p:extLst>
      <p:ext uri="{BB962C8B-B14F-4D97-AF65-F5344CB8AC3E}">
        <p14:creationId xmlns:p14="http://schemas.microsoft.com/office/powerpoint/2010/main" val="2755036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55E03-01EB-4307-8F1C-48DC17BB93F2}"/>
              </a:ext>
            </a:extLst>
          </p:cNvPr>
          <p:cNvSpPr>
            <a:spLocks noGrp="1"/>
          </p:cNvSpPr>
          <p:nvPr>
            <p:ph type="title"/>
          </p:nvPr>
        </p:nvSpPr>
        <p:spPr/>
        <p:txBody>
          <a:bodyPr/>
          <a:lstStyle/>
          <a:p>
            <a:r>
              <a:rPr lang="en-US" dirty="0"/>
              <a:t>Regions with United Colleges</a:t>
            </a:r>
          </a:p>
        </p:txBody>
      </p:sp>
      <p:sp>
        <p:nvSpPr>
          <p:cNvPr id="3" name="Date Placeholder 2">
            <a:extLst>
              <a:ext uri="{FF2B5EF4-FFF2-40B4-BE49-F238E27FC236}">
                <a16:creationId xmlns:a16="http://schemas.microsoft.com/office/drawing/2014/main" id="{E8C6CF92-7EBC-46F2-85AF-C215E45DBBC6}"/>
              </a:ext>
            </a:extLst>
          </p:cNvPr>
          <p:cNvSpPr>
            <a:spLocks noGrp="1"/>
          </p:cNvSpPr>
          <p:nvPr>
            <p:ph type="dt" sz="half" idx="10"/>
          </p:nvPr>
        </p:nvSpPr>
        <p:spPr/>
        <p:txBody>
          <a:bodyPr/>
          <a:lstStyle/>
          <a:p>
            <a:r>
              <a:rPr lang="en-US"/>
              <a:t>February 4, 2019</a:t>
            </a:r>
            <a:endParaRPr lang="en-US" dirty="0"/>
          </a:p>
        </p:txBody>
      </p:sp>
      <p:sp>
        <p:nvSpPr>
          <p:cNvPr id="4" name="Slide Number Placeholder 3">
            <a:extLst>
              <a:ext uri="{FF2B5EF4-FFF2-40B4-BE49-F238E27FC236}">
                <a16:creationId xmlns:a16="http://schemas.microsoft.com/office/drawing/2014/main" id="{98CCA218-1A22-4079-AA80-B676F59A3A8A}"/>
              </a:ext>
            </a:extLst>
          </p:cNvPr>
          <p:cNvSpPr>
            <a:spLocks noGrp="1"/>
          </p:cNvSpPr>
          <p:nvPr>
            <p:ph type="sldNum" sz="quarter" idx="12"/>
          </p:nvPr>
        </p:nvSpPr>
        <p:spPr/>
        <p:txBody>
          <a:bodyPr>
            <a:normAutofit fontScale="85000" lnSpcReduction="20000"/>
          </a:bodyPr>
          <a:lstStyle/>
          <a:p>
            <a:fld id="{520AB23B-9BF0-489E-A8C2-70A75979535F}" type="slidenum">
              <a:rPr lang="en-US" smtClean="0"/>
              <a:pPr/>
              <a:t>6</a:t>
            </a:fld>
            <a:endParaRPr lang="en-US" dirty="0"/>
          </a:p>
        </p:txBody>
      </p:sp>
      <p:pic>
        <p:nvPicPr>
          <p:cNvPr id="7" name="Picture 6">
            <a:extLst>
              <a:ext uri="{FF2B5EF4-FFF2-40B4-BE49-F238E27FC236}">
                <a16:creationId xmlns:a16="http://schemas.microsoft.com/office/drawing/2014/main" id="{301BC273-E947-4853-9C38-BFBC331B78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14" y="1524000"/>
            <a:ext cx="3246629" cy="4572000"/>
          </a:xfrm>
          <a:prstGeom prst="rect">
            <a:avLst/>
          </a:prstGeom>
        </p:spPr>
      </p:pic>
      <p:pic>
        <p:nvPicPr>
          <p:cNvPr id="9" name="Picture 8">
            <a:extLst>
              <a:ext uri="{FF2B5EF4-FFF2-40B4-BE49-F238E27FC236}">
                <a16:creationId xmlns:a16="http://schemas.microsoft.com/office/drawing/2014/main" id="{86BCF3D2-8277-4A85-A89D-F3DE993E0F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5242" y="1524000"/>
            <a:ext cx="3246629" cy="4572000"/>
          </a:xfrm>
          <a:prstGeom prst="rect">
            <a:avLst/>
          </a:prstGeom>
        </p:spPr>
      </p:pic>
      <p:pic>
        <p:nvPicPr>
          <p:cNvPr id="11" name="Picture 10">
            <a:extLst>
              <a:ext uri="{FF2B5EF4-FFF2-40B4-BE49-F238E27FC236}">
                <a16:creationId xmlns:a16="http://schemas.microsoft.com/office/drawing/2014/main" id="{140C055A-F807-41A0-8813-AA10232A79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7371" y="1524000"/>
            <a:ext cx="3246629" cy="4572000"/>
          </a:xfrm>
          <a:prstGeom prst="rect">
            <a:avLst/>
          </a:prstGeom>
        </p:spPr>
      </p:pic>
      <p:sp>
        <p:nvSpPr>
          <p:cNvPr id="15" name="TextBox 14">
            <a:extLst>
              <a:ext uri="{FF2B5EF4-FFF2-40B4-BE49-F238E27FC236}">
                <a16:creationId xmlns:a16="http://schemas.microsoft.com/office/drawing/2014/main" id="{1C6A5F78-B5F5-4352-8630-8622D2D3FF11}"/>
              </a:ext>
            </a:extLst>
          </p:cNvPr>
          <p:cNvSpPr txBox="1"/>
          <p:nvPr/>
        </p:nvSpPr>
        <p:spPr>
          <a:xfrm>
            <a:off x="152401" y="6027003"/>
            <a:ext cx="8989656" cy="584775"/>
          </a:xfrm>
          <a:prstGeom prst="rect">
            <a:avLst/>
          </a:prstGeom>
          <a:noFill/>
        </p:spPr>
        <p:txBody>
          <a:bodyPr wrap="square" rtlCol="0">
            <a:spAutoFit/>
          </a:bodyPr>
          <a:lstStyle/>
          <a:p>
            <a:r>
              <a:rPr lang="en-US" sz="1600" dirty="0">
                <a:latin typeface="Garamond" panose="02020404030301010803" pitchFamily="18" charset="0"/>
              </a:rPr>
              <a:t>The Latino percentage of CVAP in D5 is 32% and the Asian-American CVAP in D2 is 20 or 22%. None significantly divides the colleges or Pilgrim Place. All are good on compactness. All have two Council “pairings.”</a:t>
            </a:r>
          </a:p>
        </p:txBody>
      </p:sp>
    </p:spTree>
    <p:extLst>
      <p:ext uri="{BB962C8B-B14F-4D97-AF65-F5344CB8AC3E}">
        <p14:creationId xmlns:p14="http://schemas.microsoft.com/office/powerpoint/2010/main" val="51183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F187-336A-4EC3-93CF-8714BAC95FC6}"/>
              </a:ext>
            </a:extLst>
          </p:cNvPr>
          <p:cNvSpPr>
            <a:spLocks noGrp="1"/>
          </p:cNvSpPr>
          <p:nvPr>
            <p:ph type="title"/>
          </p:nvPr>
        </p:nvSpPr>
        <p:spPr/>
        <p:txBody>
          <a:bodyPr/>
          <a:lstStyle/>
          <a:p>
            <a:r>
              <a:rPr lang="en-US" dirty="0"/>
              <a:t>Regions with colleges divided</a:t>
            </a:r>
          </a:p>
        </p:txBody>
      </p:sp>
      <p:sp>
        <p:nvSpPr>
          <p:cNvPr id="3" name="Date Placeholder 2">
            <a:extLst>
              <a:ext uri="{FF2B5EF4-FFF2-40B4-BE49-F238E27FC236}">
                <a16:creationId xmlns:a16="http://schemas.microsoft.com/office/drawing/2014/main" id="{E913A412-7F20-41A4-A0F0-3F255AEE7494}"/>
              </a:ext>
            </a:extLst>
          </p:cNvPr>
          <p:cNvSpPr>
            <a:spLocks noGrp="1"/>
          </p:cNvSpPr>
          <p:nvPr>
            <p:ph type="dt" sz="half" idx="10"/>
          </p:nvPr>
        </p:nvSpPr>
        <p:spPr/>
        <p:txBody>
          <a:bodyPr/>
          <a:lstStyle/>
          <a:p>
            <a:r>
              <a:rPr lang="en-US"/>
              <a:t>February 4, 2019</a:t>
            </a:r>
            <a:endParaRPr lang="en-US" dirty="0"/>
          </a:p>
        </p:txBody>
      </p:sp>
      <p:sp>
        <p:nvSpPr>
          <p:cNvPr id="4" name="Slide Number Placeholder 3">
            <a:extLst>
              <a:ext uri="{FF2B5EF4-FFF2-40B4-BE49-F238E27FC236}">
                <a16:creationId xmlns:a16="http://schemas.microsoft.com/office/drawing/2014/main" id="{A10BCCA0-FD01-4945-ABF1-325A408F2CFB}"/>
              </a:ext>
            </a:extLst>
          </p:cNvPr>
          <p:cNvSpPr>
            <a:spLocks noGrp="1"/>
          </p:cNvSpPr>
          <p:nvPr>
            <p:ph type="sldNum" sz="quarter" idx="12"/>
          </p:nvPr>
        </p:nvSpPr>
        <p:spPr/>
        <p:txBody>
          <a:bodyPr>
            <a:normAutofit fontScale="85000" lnSpcReduction="20000"/>
          </a:bodyPr>
          <a:lstStyle/>
          <a:p>
            <a:fld id="{520AB23B-9BF0-489E-A8C2-70A75979535F}" type="slidenum">
              <a:rPr lang="en-US" smtClean="0"/>
              <a:pPr/>
              <a:t>7</a:t>
            </a:fld>
            <a:endParaRPr lang="en-US" dirty="0"/>
          </a:p>
        </p:txBody>
      </p:sp>
      <p:pic>
        <p:nvPicPr>
          <p:cNvPr id="6" name="Picture 5">
            <a:extLst>
              <a:ext uri="{FF2B5EF4-FFF2-40B4-BE49-F238E27FC236}">
                <a16:creationId xmlns:a16="http://schemas.microsoft.com/office/drawing/2014/main" id="{04E84400-EE69-4511-BF3C-9F9E3BA04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516698"/>
            <a:ext cx="3246629" cy="4572000"/>
          </a:xfrm>
          <a:prstGeom prst="rect">
            <a:avLst/>
          </a:prstGeom>
        </p:spPr>
      </p:pic>
      <p:pic>
        <p:nvPicPr>
          <p:cNvPr id="7" name="Picture 6">
            <a:extLst>
              <a:ext uri="{FF2B5EF4-FFF2-40B4-BE49-F238E27FC236}">
                <a16:creationId xmlns:a16="http://schemas.microsoft.com/office/drawing/2014/main" id="{FB028DD9-B9E6-427B-AC4C-1B8EC4B96F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516698"/>
            <a:ext cx="3246629" cy="4572000"/>
          </a:xfrm>
          <a:prstGeom prst="rect">
            <a:avLst/>
          </a:prstGeom>
        </p:spPr>
      </p:pic>
      <p:sp>
        <p:nvSpPr>
          <p:cNvPr id="8" name="TextBox 7">
            <a:extLst>
              <a:ext uri="{FF2B5EF4-FFF2-40B4-BE49-F238E27FC236}">
                <a16:creationId xmlns:a16="http://schemas.microsoft.com/office/drawing/2014/main" id="{000B9AD6-5CD4-482D-8D9F-B4E629EF58AC}"/>
              </a:ext>
            </a:extLst>
          </p:cNvPr>
          <p:cNvSpPr txBox="1"/>
          <p:nvPr/>
        </p:nvSpPr>
        <p:spPr>
          <a:xfrm>
            <a:off x="1142999" y="6027003"/>
            <a:ext cx="7999057" cy="830997"/>
          </a:xfrm>
          <a:prstGeom prst="rect">
            <a:avLst/>
          </a:prstGeom>
          <a:noFill/>
        </p:spPr>
        <p:txBody>
          <a:bodyPr wrap="square" rtlCol="0">
            <a:spAutoFit/>
          </a:bodyPr>
          <a:lstStyle/>
          <a:p>
            <a:r>
              <a:rPr lang="en-US" sz="1600" dirty="0">
                <a:latin typeface="Garamond" panose="02020404030301010803" pitchFamily="18" charset="0"/>
              </a:rPr>
              <a:t>The Latino percentage of CVAP in D5 is 32% and the Asian-American CVAP in D2 is 18 or 20%. 110 divides the colleges in three; 125 in two. Neither divides Pilgrim Place. 110 follows major roads more closely, while 125 is more compact. 110 has one Council ‘pairing,’ while 125 has two pairs.</a:t>
            </a:r>
          </a:p>
        </p:txBody>
      </p:sp>
    </p:spTree>
    <p:extLst>
      <p:ext uri="{BB962C8B-B14F-4D97-AF65-F5344CB8AC3E}">
        <p14:creationId xmlns:p14="http://schemas.microsoft.com/office/powerpoint/2010/main" val="371553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4E62-2E0E-4A04-9274-0CB43F109398}"/>
              </a:ext>
            </a:extLst>
          </p:cNvPr>
          <p:cNvSpPr>
            <a:spLocks noGrp="1"/>
          </p:cNvSpPr>
          <p:nvPr>
            <p:ph type="title"/>
          </p:nvPr>
        </p:nvSpPr>
        <p:spPr/>
        <p:txBody>
          <a:bodyPr/>
          <a:lstStyle/>
          <a:p>
            <a:r>
              <a:rPr lang="en-US" dirty="0"/>
              <a:t>Vertical Maps with 3 in South</a:t>
            </a:r>
          </a:p>
        </p:txBody>
      </p:sp>
      <p:sp>
        <p:nvSpPr>
          <p:cNvPr id="3" name="Date Placeholder 2">
            <a:extLst>
              <a:ext uri="{FF2B5EF4-FFF2-40B4-BE49-F238E27FC236}">
                <a16:creationId xmlns:a16="http://schemas.microsoft.com/office/drawing/2014/main" id="{B22B1D13-0B68-4333-B4ED-A4125ACEE9B3}"/>
              </a:ext>
            </a:extLst>
          </p:cNvPr>
          <p:cNvSpPr>
            <a:spLocks noGrp="1"/>
          </p:cNvSpPr>
          <p:nvPr>
            <p:ph type="dt" sz="half" idx="10"/>
          </p:nvPr>
        </p:nvSpPr>
        <p:spPr/>
        <p:txBody>
          <a:bodyPr/>
          <a:lstStyle/>
          <a:p>
            <a:r>
              <a:rPr lang="en-US"/>
              <a:t>February 4, 2019</a:t>
            </a:r>
            <a:endParaRPr lang="en-US" dirty="0"/>
          </a:p>
        </p:txBody>
      </p:sp>
      <p:sp>
        <p:nvSpPr>
          <p:cNvPr id="4" name="Slide Number Placeholder 3">
            <a:extLst>
              <a:ext uri="{FF2B5EF4-FFF2-40B4-BE49-F238E27FC236}">
                <a16:creationId xmlns:a16="http://schemas.microsoft.com/office/drawing/2014/main" id="{90D38EFC-CC68-4D4D-87DF-81C9E4F6918E}"/>
              </a:ext>
            </a:extLst>
          </p:cNvPr>
          <p:cNvSpPr>
            <a:spLocks noGrp="1"/>
          </p:cNvSpPr>
          <p:nvPr>
            <p:ph type="sldNum" sz="quarter" idx="12"/>
          </p:nvPr>
        </p:nvSpPr>
        <p:spPr/>
        <p:txBody>
          <a:bodyPr>
            <a:normAutofit fontScale="85000" lnSpcReduction="20000"/>
          </a:bodyPr>
          <a:lstStyle/>
          <a:p>
            <a:fld id="{520AB23B-9BF0-489E-A8C2-70A75979535F}" type="slidenum">
              <a:rPr lang="en-US" smtClean="0"/>
              <a:pPr/>
              <a:t>8</a:t>
            </a:fld>
            <a:endParaRPr lang="en-US" dirty="0"/>
          </a:p>
        </p:txBody>
      </p:sp>
      <p:pic>
        <p:nvPicPr>
          <p:cNvPr id="7" name="Picture 6">
            <a:extLst>
              <a:ext uri="{FF2B5EF4-FFF2-40B4-BE49-F238E27FC236}">
                <a16:creationId xmlns:a16="http://schemas.microsoft.com/office/drawing/2014/main" id="{23A38783-72A8-4056-8305-15AE091A79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3" y="1524000"/>
            <a:ext cx="2597303" cy="3657600"/>
          </a:xfrm>
          <a:prstGeom prst="rect">
            <a:avLst/>
          </a:prstGeom>
        </p:spPr>
      </p:pic>
      <p:pic>
        <p:nvPicPr>
          <p:cNvPr id="9" name="Picture 8">
            <a:extLst>
              <a:ext uri="{FF2B5EF4-FFF2-40B4-BE49-F238E27FC236}">
                <a16:creationId xmlns:a16="http://schemas.microsoft.com/office/drawing/2014/main" id="{941B314D-E383-43C8-9171-754B88F506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4320" y="1524000"/>
            <a:ext cx="2597303" cy="3657600"/>
          </a:xfrm>
          <a:prstGeom prst="rect">
            <a:avLst/>
          </a:prstGeom>
        </p:spPr>
      </p:pic>
      <p:sp>
        <p:nvSpPr>
          <p:cNvPr id="14" name="TextBox 13">
            <a:extLst>
              <a:ext uri="{FF2B5EF4-FFF2-40B4-BE49-F238E27FC236}">
                <a16:creationId xmlns:a16="http://schemas.microsoft.com/office/drawing/2014/main" id="{DA04B506-960C-4EC8-96D4-B241952F5ECE}"/>
              </a:ext>
            </a:extLst>
          </p:cNvPr>
          <p:cNvSpPr txBox="1"/>
          <p:nvPr/>
        </p:nvSpPr>
        <p:spPr>
          <a:xfrm>
            <a:off x="1" y="5305961"/>
            <a:ext cx="9142056" cy="1323439"/>
          </a:xfrm>
          <a:prstGeom prst="rect">
            <a:avLst/>
          </a:prstGeom>
          <a:noFill/>
        </p:spPr>
        <p:txBody>
          <a:bodyPr wrap="square" rtlCol="0">
            <a:spAutoFit/>
          </a:bodyPr>
          <a:lstStyle/>
          <a:p>
            <a:r>
              <a:rPr lang="en-US" sz="1600" dirty="0">
                <a:latin typeface="Garamond" panose="02020404030301010803" pitchFamily="18" charset="0"/>
              </a:rPr>
              <a:t>The Latino percentage of CVAP in all three is 26 to 29% in the most-Latino district.</a:t>
            </a:r>
          </a:p>
          <a:p>
            <a:r>
              <a:rPr lang="en-US" sz="1600" dirty="0">
                <a:latin typeface="Garamond" panose="02020404030301010803" pitchFamily="18" charset="0"/>
              </a:rPr>
              <a:t>The most-Asian-American district is 16 to 20% CVAP.</a:t>
            </a:r>
          </a:p>
          <a:p>
            <a:r>
              <a:rPr lang="en-US" sz="1600" dirty="0">
                <a:latin typeface="Garamond" panose="02020404030301010803" pitchFamily="18" charset="0"/>
              </a:rPr>
              <a:t>102 follows major roads the closest but “pairs” the most Councilmembers with the smallest Colleges split.</a:t>
            </a:r>
          </a:p>
          <a:p>
            <a:r>
              <a:rPr lang="en-US" sz="1600" dirty="0">
                <a:latin typeface="Garamond" panose="02020404030301010803" pitchFamily="18" charset="0"/>
              </a:rPr>
              <a:t>101 follows major roads except in the Colleges and the east end of Arrow Hwy.</a:t>
            </a:r>
          </a:p>
          <a:p>
            <a:r>
              <a:rPr lang="en-US" sz="1600" dirty="0">
                <a:latin typeface="Garamond" panose="02020404030301010803" pitchFamily="18" charset="0"/>
              </a:rPr>
              <a:t>119 brings the far northeastern District down to I-10, rather than the northwestern in 101 or the less-vertical 102.</a:t>
            </a:r>
          </a:p>
        </p:txBody>
      </p:sp>
      <p:pic>
        <p:nvPicPr>
          <p:cNvPr id="15" name="Picture 14">
            <a:extLst>
              <a:ext uri="{FF2B5EF4-FFF2-40B4-BE49-F238E27FC236}">
                <a16:creationId xmlns:a16="http://schemas.microsoft.com/office/drawing/2014/main" id="{18CC4379-31BE-4BCD-B6E8-FC27783C69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6697" y="1524000"/>
            <a:ext cx="2597303" cy="3657600"/>
          </a:xfrm>
          <a:prstGeom prst="rect">
            <a:avLst/>
          </a:prstGeom>
        </p:spPr>
      </p:pic>
    </p:spTree>
    <p:extLst>
      <p:ext uri="{BB962C8B-B14F-4D97-AF65-F5344CB8AC3E}">
        <p14:creationId xmlns:p14="http://schemas.microsoft.com/office/powerpoint/2010/main" val="2566252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4E62-2E0E-4A04-9274-0CB43F109398}"/>
              </a:ext>
            </a:extLst>
          </p:cNvPr>
          <p:cNvSpPr>
            <a:spLocks noGrp="1"/>
          </p:cNvSpPr>
          <p:nvPr>
            <p:ph type="title"/>
          </p:nvPr>
        </p:nvSpPr>
        <p:spPr/>
        <p:txBody>
          <a:bodyPr/>
          <a:lstStyle/>
          <a:p>
            <a:r>
              <a:rPr lang="en-US" dirty="0"/>
              <a:t>Vertical Maps with 2 in South</a:t>
            </a:r>
          </a:p>
        </p:txBody>
      </p:sp>
      <p:sp>
        <p:nvSpPr>
          <p:cNvPr id="3" name="Date Placeholder 2">
            <a:extLst>
              <a:ext uri="{FF2B5EF4-FFF2-40B4-BE49-F238E27FC236}">
                <a16:creationId xmlns:a16="http://schemas.microsoft.com/office/drawing/2014/main" id="{B22B1D13-0B68-4333-B4ED-A4125ACEE9B3}"/>
              </a:ext>
            </a:extLst>
          </p:cNvPr>
          <p:cNvSpPr>
            <a:spLocks noGrp="1"/>
          </p:cNvSpPr>
          <p:nvPr>
            <p:ph type="dt" sz="half" idx="10"/>
          </p:nvPr>
        </p:nvSpPr>
        <p:spPr/>
        <p:txBody>
          <a:bodyPr/>
          <a:lstStyle/>
          <a:p>
            <a:r>
              <a:rPr lang="en-US"/>
              <a:t>February 4, 2019</a:t>
            </a:r>
            <a:endParaRPr lang="en-US" dirty="0"/>
          </a:p>
        </p:txBody>
      </p:sp>
      <p:sp>
        <p:nvSpPr>
          <p:cNvPr id="4" name="Slide Number Placeholder 3">
            <a:extLst>
              <a:ext uri="{FF2B5EF4-FFF2-40B4-BE49-F238E27FC236}">
                <a16:creationId xmlns:a16="http://schemas.microsoft.com/office/drawing/2014/main" id="{90D38EFC-CC68-4D4D-87DF-81C9E4F6918E}"/>
              </a:ext>
            </a:extLst>
          </p:cNvPr>
          <p:cNvSpPr>
            <a:spLocks noGrp="1"/>
          </p:cNvSpPr>
          <p:nvPr>
            <p:ph type="sldNum" sz="quarter" idx="12"/>
          </p:nvPr>
        </p:nvSpPr>
        <p:spPr/>
        <p:txBody>
          <a:bodyPr>
            <a:normAutofit fontScale="85000" lnSpcReduction="20000"/>
          </a:bodyPr>
          <a:lstStyle/>
          <a:p>
            <a:fld id="{520AB23B-9BF0-489E-A8C2-70A75979535F}" type="slidenum">
              <a:rPr lang="en-US" smtClean="0"/>
              <a:pPr/>
              <a:t>9</a:t>
            </a:fld>
            <a:endParaRPr lang="en-US" dirty="0"/>
          </a:p>
        </p:txBody>
      </p:sp>
      <p:pic>
        <p:nvPicPr>
          <p:cNvPr id="11" name="Picture 10">
            <a:extLst>
              <a:ext uri="{FF2B5EF4-FFF2-40B4-BE49-F238E27FC236}">
                <a16:creationId xmlns:a16="http://schemas.microsoft.com/office/drawing/2014/main" id="{C100B43A-D908-49B9-BAD4-58339BC221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36" y="1554798"/>
            <a:ext cx="2597303" cy="3657600"/>
          </a:xfrm>
          <a:prstGeom prst="rect">
            <a:avLst/>
          </a:prstGeom>
        </p:spPr>
      </p:pic>
      <p:pic>
        <p:nvPicPr>
          <p:cNvPr id="13" name="Picture 12">
            <a:extLst>
              <a:ext uri="{FF2B5EF4-FFF2-40B4-BE49-F238E27FC236}">
                <a16:creationId xmlns:a16="http://schemas.microsoft.com/office/drawing/2014/main" id="{BFDFD74B-E69C-413A-8ED3-DAF45BF6F0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1514" y="1554798"/>
            <a:ext cx="2597303" cy="3657600"/>
          </a:xfrm>
          <a:prstGeom prst="rect">
            <a:avLst/>
          </a:prstGeom>
        </p:spPr>
      </p:pic>
      <p:pic>
        <p:nvPicPr>
          <p:cNvPr id="10" name="Picture 9">
            <a:extLst>
              <a:ext uri="{FF2B5EF4-FFF2-40B4-BE49-F238E27FC236}">
                <a16:creationId xmlns:a16="http://schemas.microsoft.com/office/drawing/2014/main" id="{D7A7BC97-2896-4754-8510-1DF6FD5D60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0792" y="1554798"/>
            <a:ext cx="2597303" cy="3657600"/>
          </a:xfrm>
          <a:prstGeom prst="rect">
            <a:avLst/>
          </a:prstGeom>
        </p:spPr>
      </p:pic>
      <p:sp>
        <p:nvSpPr>
          <p:cNvPr id="15" name="TextBox 14">
            <a:extLst>
              <a:ext uri="{FF2B5EF4-FFF2-40B4-BE49-F238E27FC236}">
                <a16:creationId xmlns:a16="http://schemas.microsoft.com/office/drawing/2014/main" id="{4A736BB3-971A-4FA8-B09A-F6B331956C87}"/>
              </a:ext>
            </a:extLst>
          </p:cNvPr>
          <p:cNvSpPr txBox="1"/>
          <p:nvPr/>
        </p:nvSpPr>
        <p:spPr>
          <a:xfrm>
            <a:off x="1" y="5305961"/>
            <a:ext cx="9142056" cy="1323439"/>
          </a:xfrm>
          <a:prstGeom prst="rect">
            <a:avLst/>
          </a:prstGeom>
          <a:noFill/>
        </p:spPr>
        <p:txBody>
          <a:bodyPr wrap="square" rtlCol="0">
            <a:spAutoFit/>
          </a:bodyPr>
          <a:lstStyle/>
          <a:p>
            <a:r>
              <a:rPr lang="en-US" sz="1600" dirty="0">
                <a:latin typeface="Garamond" panose="02020404030301010803" pitchFamily="18" charset="0"/>
              </a:rPr>
              <a:t>The Latino percentage of CVAP in all three is 25 to 27% in the most-Latino district. The most-Asian-American district is 19 to 21% CVAP.</a:t>
            </a:r>
          </a:p>
          <a:p>
            <a:r>
              <a:rPr lang="en-US" sz="1600" dirty="0">
                <a:latin typeface="Garamond" panose="02020404030301010803" pitchFamily="18" charset="0"/>
              </a:rPr>
              <a:t>106 and 107 divide Pilgrim Place. 114 does not. 106 brings D1 farther south into the Village, otherwise 106 and 107 are nearly identical. 106 and 107 have four districts across the Foothill-to-Baseline area, while 114 has three. 114 has three in the far north, while 106 and 107 have two.</a:t>
            </a:r>
          </a:p>
        </p:txBody>
      </p:sp>
    </p:spTree>
    <p:extLst>
      <p:ext uri="{BB962C8B-B14F-4D97-AF65-F5344CB8AC3E}">
        <p14:creationId xmlns:p14="http://schemas.microsoft.com/office/powerpoint/2010/main" val="1444863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775F55"/>
      </a:dk2>
      <a:lt2>
        <a:srgbClr val="EBDDC3"/>
      </a:lt2>
      <a:accent1>
        <a:srgbClr val="94B6D2"/>
      </a:accent1>
      <a:accent2>
        <a:srgbClr val="BF00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5759</TotalTime>
  <Words>883</Words>
  <Application>Microsoft Office PowerPoint</Application>
  <PresentationFormat>On-screen Show (4:3)</PresentationFormat>
  <Paragraphs>118</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Garamond</vt:lpstr>
      <vt:lpstr>Tw Cen MT</vt:lpstr>
      <vt:lpstr>Wingdings</vt:lpstr>
      <vt:lpstr>Wingdings 2</vt:lpstr>
      <vt:lpstr>Median</vt:lpstr>
      <vt:lpstr>City of Claremont Introduction to Districting</vt:lpstr>
      <vt:lpstr>Districting Process</vt:lpstr>
      <vt:lpstr>Districting Rules and Goals</vt:lpstr>
      <vt:lpstr>Submitted Maps</vt:lpstr>
      <vt:lpstr>Not Balanced Maps</vt:lpstr>
      <vt:lpstr>Regions with United Colleges</vt:lpstr>
      <vt:lpstr>Regions with colleges divided</vt:lpstr>
      <vt:lpstr>Vertical Maps with 3 in South</vt:lpstr>
      <vt:lpstr>Vertical Maps with 2 in South</vt:lpstr>
      <vt:lpstr>Vertical Maps with United South</vt:lpstr>
      <vt:lpstr>Suggested Focus Maps I (Regions)</vt:lpstr>
      <vt:lpstr>Suggested Focus Maps II (Vertical)</vt:lpstr>
      <vt:lpstr>Public Hearing</vt:lpstr>
    </vt:vector>
  </TitlesOfParts>
  <Company>Claremont McKenna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Tulare 2011 Redistricting</dc:title>
  <dc:creator>DMeyer12</dc:creator>
  <cp:lastModifiedBy>Douglas Johnson</cp:lastModifiedBy>
  <cp:revision>427</cp:revision>
  <cp:lastPrinted>2019-01-08T22:41:23Z</cp:lastPrinted>
  <dcterms:created xsi:type="dcterms:W3CDTF">2011-05-19T00:29:13Z</dcterms:created>
  <dcterms:modified xsi:type="dcterms:W3CDTF">2019-02-04T20:53:34Z</dcterms:modified>
</cp:coreProperties>
</file>