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57" r:id="rId2"/>
    <p:sldId id="487" r:id="rId3"/>
    <p:sldId id="330" r:id="rId4"/>
    <p:sldId id="395" r:id="rId5"/>
    <p:sldId id="396" r:id="rId6"/>
    <p:sldId id="344" r:id="rId7"/>
    <p:sldId id="391" r:id="rId8"/>
    <p:sldId id="435" r:id="rId9"/>
    <p:sldId id="485" r:id="rId10"/>
    <p:sldId id="486" r:id="rId11"/>
    <p:sldId id="452" r:id="rId12"/>
    <p:sldId id="488" r:id="rId13"/>
    <p:sldId id="437" r:id="rId14"/>
    <p:sldId id="438" r:id="rId15"/>
    <p:sldId id="446"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FF99"/>
    <a:srgbClr val="C13F3F"/>
    <a:srgbClr val="D921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0" autoAdjust="0"/>
    <p:restoredTop sz="86398" autoAdjust="0"/>
  </p:normalViewPr>
  <p:slideViewPr>
    <p:cSldViewPr>
      <p:cViewPr varScale="1">
        <p:scale>
          <a:sx n="70" d="100"/>
          <a:sy n="70" d="100"/>
        </p:scale>
        <p:origin x="1913" y="38"/>
      </p:cViewPr>
      <p:guideLst>
        <p:guide orient="horz" pos="2160"/>
        <p:guide pos="2880"/>
      </p:guideLst>
    </p:cSldViewPr>
  </p:slideViewPr>
  <p:outlineViewPr>
    <p:cViewPr>
      <p:scale>
        <a:sx n="33" d="100"/>
        <a:sy n="33" d="100"/>
      </p:scale>
      <p:origin x="0" y="-1916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3142" y="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2108" cy="464978"/>
          </a:xfrm>
          <a:prstGeom prst="rect">
            <a:avLst/>
          </a:prstGeom>
        </p:spPr>
        <p:txBody>
          <a:bodyPr vert="horz" lIns="89798" tIns="44899" rIns="89798" bIns="44899" rtlCol="0"/>
          <a:lstStyle>
            <a:lvl1pPr algn="l">
              <a:defRPr sz="1100"/>
            </a:lvl1pPr>
          </a:lstStyle>
          <a:p>
            <a:endParaRPr lang="en-US" dirty="0"/>
          </a:p>
        </p:txBody>
      </p:sp>
      <p:sp>
        <p:nvSpPr>
          <p:cNvPr id="3" name="Date Placeholder 2"/>
          <p:cNvSpPr>
            <a:spLocks noGrp="1"/>
          </p:cNvSpPr>
          <p:nvPr>
            <p:ph type="dt" sz="quarter" idx="1"/>
          </p:nvPr>
        </p:nvSpPr>
        <p:spPr>
          <a:xfrm>
            <a:off x="3884356" y="5"/>
            <a:ext cx="2972108" cy="464978"/>
          </a:xfrm>
          <a:prstGeom prst="rect">
            <a:avLst/>
          </a:prstGeom>
        </p:spPr>
        <p:txBody>
          <a:bodyPr vert="horz" lIns="89798" tIns="44899" rIns="89798" bIns="44899" rtlCol="0"/>
          <a:lstStyle>
            <a:lvl1pPr algn="r">
              <a:defRPr sz="1100"/>
            </a:lvl1pPr>
          </a:lstStyle>
          <a:p>
            <a:fld id="{4F0938CC-CE79-4435-A706-83705538FAFE}" type="datetimeFigureOut">
              <a:rPr lang="en-US" smtClean="0"/>
              <a:pPr/>
              <a:t>1/8/2019</a:t>
            </a:fld>
            <a:endParaRPr lang="en-US" dirty="0"/>
          </a:p>
        </p:txBody>
      </p:sp>
      <p:sp>
        <p:nvSpPr>
          <p:cNvPr id="4" name="Footer Placeholder 3"/>
          <p:cNvSpPr>
            <a:spLocks noGrp="1"/>
          </p:cNvSpPr>
          <p:nvPr>
            <p:ph type="ftr" sz="quarter" idx="2"/>
          </p:nvPr>
        </p:nvSpPr>
        <p:spPr>
          <a:xfrm>
            <a:off x="0" y="8829851"/>
            <a:ext cx="2972108" cy="464978"/>
          </a:xfrm>
          <a:prstGeom prst="rect">
            <a:avLst/>
          </a:prstGeom>
        </p:spPr>
        <p:txBody>
          <a:bodyPr vert="horz" lIns="89798" tIns="44899" rIns="89798" bIns="44899"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356" y="8829851"/>
            <a:ext cx="2972108" cy="464978"/>
          </a:xfrm>
          <a:prstGeom prst="rect">
            <a:avLst/>
          </a:prstGeom>
        </p:spPr>
        <p:txBody>
          <a:bodyPr vert="horz" lIns="89798" tIns="44899" rIns="89798" bIns="44899" rtlCol="0" anchor="b"/>
          <a:lstStyle>
            <a:lvl1pPr algn="r">
              <a:defRPr sz="1100"/>
            </a:lvl1pPr>
          </a:lstStyle>
          <a:p>
            <a:fld id="{D669F728-D530-4620-B9D3-C4599D173138}" type="slidenum">
              <a:rPr lang="en-US" smtClean="0"/>
              <a:pPr/>
              <a:t>‹#›</a:t>
            </a:fld>
            <a:endParaRPr lang="en-US" dirty="0"/>
          </a:p>
        </p:txBody>
      </p:sp>
    </p:spTree>
    <p:extLst>
      <p:ext uri="{BB962C8B-B14F-4D97-AF65-F5344CB8AC3E}">
        <p14:creationId xmlns:p14="http://schemas.microsoft.com/office/powerpoint/2010/main" val="204299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2108" cy="464978"/>
          </a:xfrm>
          <a:prstGeom prst="rect">
            <a:avLst/>
          </a:prstGeom>
        </p:spPr>
        <p:txBody>
          <a:bodyPr vert="horz" lIns="89798" tIns="44899" rIns="89798" bIns="44899" rtlCol="0"/>
          <a:lstStyle>
            <a:lvl1pPr algn="l">
              <a:defRPr sz="1100"/>
            </a:lvl1pPr>
          </a:lstStyle>
          <a:p>
            <a:endParaRPr lang="en-US" dirty="0"/>
          </a:p>
        </p:txBody>
      </p:sp>
      <p:sp>
        <p:nvSpPr>
          <p:cNvPr id="3" name="Date Placeholder 2"/>
          <p:cNvSpPr>
            <a:spLocks noGrp="1"/>
          </p:cNvSpPr>
          <p:nvPr>
            <p:ph type="dt" idx="1"/>
          </p:nvPr>
        </p:nvSpPr>
        <p:spPr>
          <a:xfrm>
            <a:off x="3884356" y="5"/>
            <a:ext cx="2972108" cy="464978"/>
          </a:xfrm>
          <a:prstGeom prst="rect">
            <a:avLst/>
          </a:prstGeom>
        </p:spPr>
        <p:txBody>
          <a:bodyPr vert="horz" lIns="89798" tIns="44899" rIns="89798" bIns="44899" rtlCol="0"/>
          <a:lstStyle>
            <a:lvl1pPr algn="r">
              <a:defRPr sz="1100"/>
            </a:lvl1pPr>
          </a:lstStyle>
          <a:p>
            <a:fld id="{D67B964A-190D-4150-B132-A0F976DCD8AC}" type="datetimeFigureOut">
              <a:rPr lang="en-US" smtClean="0"/>
              <a:pPr/>
              <a:t>1/8/2019</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89798" tIns="44899" rIns="89798" bIns="44899" rtlCol="0" anchor="ctr"/>
          <a:lstStyle/>
          <a:p>
            <a:endParaRPr lang="en-US" dirty="0"/>
          </a:p>
        </p:txBody>
      </p:sp>
      <p:sp>
        <p:nvSpPr>
          <p:cNvPr id="5" name="Notes Placeholder 4"/>
          <p:cNvSpPr>
            <a:spLocks noGrp="1"/>
          </p:cNvSpPr>
          <p:nvPr>
            <p:ph type="body" sz="quarter" idx="3"/>
          </p:nvPr>
        </p:nvSpPr>
        <p:spPr>
          <a:xfrm>
            <a:off x="686112" y="4416504"/>
            <a:ext cx="5485785" cy="4183222"/>
          </a:xfrm>
          <a:prstGeom prst="rect">
            <a:avLst/>
          </a:prstGeom>
        </p:spPr>
        <p:txBody>
          <a:bodyPr vert="horz" lIns="89798" tIns="44899" rIns="89798" bIns="448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51"/>
            <a:ext cx="2972108" cy="464978"/>
          </a:xfrm>
          <a:prstGeom prst="rect">
            <a:avLst/>
          </a:prstGeom>
        </p:spPr>
        <p:txBody>
          <a:bodyPr vert="horz" lIns="89798" tIns="44899" rIns="89798" bIns="44899"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356" y="8829851"/>
            <a:ext cx="2972108" cy="464978"/>
          </a:xfrm>
          <a:prstGeom prst="rect">
            <a:avLst/>
          </a:prstGeom>
        </p:spPr>
        <p:txBody>
          <a:bodyPr vert="horz" lIns="89798" tIns="44899" rIns="89798" bIns="44899" rtlCol="0" anchor="b"/>
          <a:lstStyle>
            <a:lvl1pPr algn="r">
              <a:defRPr sz="1100"/>
            </a:lvl1pPr>
          </a:lstStyle>
          <a:p>
            <a:fld id="{25FD98E6-C4B7-402B-9B62-381BA5333BEA}" type="slidenum">
              <a:rPr lang="en-US" smtClean="0"/>
              <a:pPr/>
              <a:t>‹#›</a:t>
            </a:fld>
            <a:endParaRPr lang="en-US" dirty="0"/>
          </a:p>
        </p:txBody>
      </p:sp>
    </p:spTree>
    <p:extLst>
      <p:ext uri="{BB962C8B-B14F-4D97-AF65-F5344CB8AC3E}">
        <p14:creationId xmlns:p14="http://schemas.microsoft.com/office/powerpoint/2010/main" val="424547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1</a:t>
            </a:fld>
            <a:endParaRPr lang="en-US" dirty="0"/>
          </a:p>
        </p:txBody>
      </p:sp>
    </p:spTree>
    <p:extLst>
      <p:ext uri="{BB962C8B-B14F-4D97-AF65-F5344CB8AC3E}">
        <p14:creationId xmlns:p14="http://schemas.microsoft.com/office/powerpoint/2010/main" val="416003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2</a:t>
            </a:fld>
            <a:endParaRPr lang="en-US" dirty="0"/>
          </a:p>
        </p:txBody>
      </p:sp>
    </p:spTree>
    <p:extLst>
      <p:ext uri="{BB962C8B-B14F-4D97-AF65-F5344CB8AC3E}">
        <p14:creationId xmlns:p14="http://schemas.microsoft.com/office/powerpoint/2010/main" val="40713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3</a:t>
            </a:fld>
            <a:endParaRPr lang="en-US" dirty="0"/>
          </a:p>
        </p:txBody>
      </p:sp>
    </p:spTree>
    <p:extLst>
      <p:ext uri="{BB962C8B-B14F-4D97-AF65-F5344CB8AC3E}">
        <p14:creationId xmlns:p14="http://schemas.microsoft.com/office/powerpoint/2010/main" val="292509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4</a:t>
            </a:fld>
            <a:endParaRPr lang="en-US" dirty="0"/>
          </a:p>
        </p:txBody>
      </p:sp>
    </p:spTree>
    <p:extLst>
      <p:ext uri="{BB962C8B-B14F-4D97-AF65-F5344CB8AC3E}">
        <p14:creationId xmlns:p14="http://schemas.microsoft.com/office/powerpoint/2010/main" val="9171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 Cen MT" panose="020B0602020104020603" pitchFamily="34" charset="0"/>
                <a:cs typeface="Arial" panose="020B0604020202020204" pitchFamily="34" charset="0"/>
              </a:defRPr>
            </a:lvl1pPr>
            <a:lvl2pPr marL="689437" indent="-265168">
              <a:defRPr>
                <a:solidFill>
                  <a:schemeClr val="tx1"/>
                </a:solidFill>
                <a:latin typeface="Tw Cen MT" panose="020B0602020104020603" pitchFamily="34" charset="0"/>
                <a:cs typeface="Arial" panose="020B0604020202020204" pitchFamily="34" charset="0"/>
              </a:defRPr>
            </a:lvl2pPr>
            <a:lvl3pPr marL="1060671" indent="-212134">
              <a:defRPr>
                <a:solidFill>
                  <a:schemeClr val="tx1"/>
                </a:solidFill>
                <a:latin typeface="Tw Cen MT" panose="020B0602020104020603" pitchFamily="34" charset="0"/>
                <a:cs typeface="Arial" panose="020B0604020202020204" pitchFamily="34" charset="0"/>
              </a:defRPr>
            </a:lvl3pPr>
            <a:lvl4pPr marL="1484940" indent="-212134">
              <a:defRPr>
                <a:solidFill>
                  <a:schemeClr val="tx1"/>
                </a:solidFill>
                <a:latin typeface="Tw Cen MT" panose="020B0602020104020603" pitchFamily="34" charset="0"/>
                <a:cs typeface="Arial" panose="020B0604020202020204" pitchFamily="34" charset="0"/>
              </a:defRPr>
            </a:lvl4pPr>
            <a:lvl5pPr marL="1909209" indent="-212134">
              <a:defRPr>
                <a:solidFill>
                  <a:schemeClr val="tx1"/>
                </a:solidFill>
                <a:latin typeface="Tw Cen MT" panose="020B0602020104020603" pitchFamily="34" charset="0"/>
                <a:cs typeface="Arial" panose="020B0604020202020204" pitchFamily="34" charset="0"/>
              </a:defRPr>
            </a:lvl5pPr>
            <a:lvl6pPr marL="2333478"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757746"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182015"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606284"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fld id="{02B3E605-A17E-4D38-BA37-F4A754F8DE16}"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47726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6</a:t>
            </a:fld>
            <a:endParaRPr lang="en-US" dirty="0"/>
          </a:p>
        </p:txBody>
      </p:sp>
    </p:spTree>
    <p:extLst>
      <p:ext uri="{BB962C8B-B14F-4D97-AF65-F5344CB8AC3E}">
        <p14:creationId xmlns:p14="http://schemas.microsoft.com/office/powerpoint/2010/main" val="72685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7</a:t>
            </a:fld>
            <a:endParaRPr lang="en-US" dirty="0"/>
          </a:p>
        </p:txBody>
      </p:sp>
    </p:spTree>
    <p:extLst>
      <p:ext uri="{BB962C8B-B14F-4D97-AF65-F5344CB8AC3E}">
        <p14:creationId xmlns:p14="http://schemas.microsoft.com/office/powerpoint/2010/main" val="181927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rgbClr val="C13F3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none" baseline="0">
                <a:solidFill>
                  <a:srgbClr val="002060"/>
                </a:solidFill>
              </a:defRPr>
            </a:lvl1pPr>
          </a:lstStyle>
          <a:p>
            <a:r>
              <a:rPr kumimoji="0"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a:t>January 8, 2019</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 y="0"/>
            <a:ext cx="1899719" cy="1372224"/>
          </a:xfrm>
          <a:prstGeom prst="rect">
            <a:avLst/>
          </a:prstGeom>
        </p:spPr>
      </p:pic>
      <p:cxnSp>
        <p:nvCxnSpPr>
          <p:cNvPr id="3" name="Straight Connector 2"/>
          <p:cNvCxnSpPr/>
          <p:nvPr userDrawn="1"/>
        </p:nvCxnSpPr>
        <p:spPr>
          <a:xfrm>
            <a:off x="-19050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January 8, 2019</a:t>
            </a:r>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0AB23B-9BF0-489E-A8C2-70A7597953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a:t>January 8, 2019</a:t>
            </a:r>
            <a:endParaRPr lang="en-US" dirty="0"/>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520AB23B-9BF0-489E-A8C2-70A7597953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632448" cy="990600"/>
          </a:xfrm>
        </p:spPr>
        <p:txBody>
          <a:bodyPr>
            <a:normAutofit/>
          </a:bodyPr>
          <a:lstStyle>
            <a:lvl1pPr>
              <a:defRPr sz="3600">
                <a:latin typeface="Garamond" pitchFamily="18" charset="0"/>
              </a:defRPr>
            </a:lvl1pPr>
          </a:lstStyle>
          <a:p>
            <a:r>
              <a:rPr kumimoji="0" lang="en-US" dirty="0"/>
              <a:t>Click to edit Master title style</a:t>
            </a:r>
          </a:p>
        </p:txBody>
      </p:sp>
      <p:sp>
        <p:nvSpPr>
          <p:cNvPr id="4" name="Date Placeholder 3"/>
          <p:cNvSpPr>
            <a:spLocks noGrp="1"/>
          </p:cNvSpPr>
          <p:nvPr>
            <p:ph type="dt" sz="half" idx="10"/>
          </p:nvPr>
        </p:nvSpPr>
        <p:spPr>
          <a:xfrm>
            <a:off x="0" y="6492875"/>
            <a:ext cx="2667000" cy="365125"/>
          </a:xfrm>
        </p:spPr>
        <p:txBody>
          <a:bodyPr/>
          <a:lstStyle>
            <a:lvl1pPr>
              <a:defRPr sz="1050">
                <a:latin typeface="Garamond" pitchFamily="18" charset="0"/>
              </a:defRPr>
            </a:lvl1pPr>
          </a:lstStyle>
          <a:p>
            <a:r>
              <a:rPr lang="en-US"/>
              <a:t>January 8, 2019</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normAutofit/>
          </a:bodyPr>
          <a:lstStyle>
            <a:lvl1pPr>
              <a:defRPr sz="2800">
                <a:latin typeface="Garamond" pitchFamily="18" charset="0"/>
              </a:defRPr>
            </a:lvl1pPr>
            <a:lvl2pPr>
              <a:defRPr sz="2400">
                <a:latin typeface="Garamond" pitchFamily="18" charset="0"/>
              </a:defRPr>
            </a:lvl2pPr>
            <a:lvl3pPr>
              <a:defRPr sz="2000">
                <a:latin typeface="Garamond" pitchFamily="18" charset="0"/>
              </a:defRPr>
            </a:lvl3pPr>
            <a:lvl4pPr>
              <a:defRPr sz="1800">
                <a:latin typeface="Garamond" pitchFamily="18" charset="0"/>
              </a:defRPr>
            </a:lvl4pPr>
            <a:lvl5pPr>
              <a:defRPr sz="1800">
                <a:latin typeface="Garamond" pitchFamily="18"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b="1" dirty="0">
              <a:latin typeface="Garamond" panose="02020404030301010803" pitchFamily="18" charset="0"/>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r>
              <a:rPr lang="en-US"/>
              <a:t>January 8, 2019</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20AB23B-9BF0-489E-A8C2-70A75979535F}"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553200" cy="990600"/>
          </a:xfrm>
        </p:spPr>
        <p:txBody>
          <a:bodyPr/>
          <a:lstStyle>
            <a:lvl1pPr algn="l">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477000" y="6492875"/>
            <a:ext cx="2667000" cy="365125"/>
          </a:xfrm>
        </p:spPr>
        <p:txBody>
          <a:bodyPr rtlCol="0"/>
          <a:lstStyle>
            <a:lvl1pPr algn="r">
              <a:defRPr sz="1100"/>
            </a:lvl1pPr>
          </a:lstStyle>
          <a:p>
            <a:r>
              <a:rPr lang="en-US"/>
              <a:t>January 8, 2019</a:t>
            </a:r>
            <a:endParaRPr lang="en-US" dirty="0"/>
          </a:p>
        </p:txBody>
      </p:sp>
      <p:sp>
        <p:nvSpPr>
          <p:cNvPr id="10" name="Slide Number Placeholder 9"/>
          <p:cNvSpPr>
            <a:spLocks noGrp="1"/>
          </p:cNvSpPr>
          <p:nvPr>
            <p:ph type="sldNum" sz="quarter" idx="16"/>
          </p:nvPr>
        </p:nvSpPr>
        <p:spPr/>
        <p:txBody>
          <a:bodyPr rtlCol="0"/>
          <a:lstStyle>
            <a:lvl1pPr>
              <a:defRPr>
                <a:solidFill>
                  <a:schemeClr val="bg1"/>
                </a:solidFill>
              </a:defRPr>
            </a:lvl1pPr>
          </a:lstStyle>
          <a:p>
            <a:fld id="{520AB23B-9BF0-489E-A8C2-70A75979535F}"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9308" y="273050"/>
            <a:ext cx="7027492" cy="869950"/>
          </a:xfrm>
        </p:spPr>
        <p:txBody>
          <a:bodyPr anchor="ctr"/>
          <a:lstStyle>
            <a:lvl1pPr>
              <a:defRPr/>
            </a:lvl1pPr>
          </a:lstStyle>
          <a:p>
            <a:r>
              <a:rPr kumimoji="0"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r>
              <a:rPr lang="en-US"/>
              <a:t>January 8, 2019</a:t>
            </a:r>
            <a:endParaRPr lang="en-US" dirty="0"/>
          </a:p>
        </p:txBody>
      </p:sp>
      <p:sp>
        <p:nvSpPr>
          <p:cNvPr id="12" name="Slide Number Placeholder 11"/>
          <p:cNvSpPr>
            <a:spLocks noGrp="1"/>
          </p:cNvSpPr>
          <p:nvPr>
            <p:ph type="sldNum" sz="quarter" idx="16"/>
          </p:nvPr>
        </p:nvSpPr>
        <p:spPr/>
        <p:txBody>
          <a:bodyPr rtlCol="0"/>
          <a:lstStyle>
            <a:lvl1pPr>
              <a:defRPr>
                <a:solidFill>
                  <a:schemeClr val="bg1"/>
                </a:solidFill>
              </a:defRPr>
            </a:lvl1pPr>
          </a:lstStyle>
          <a:p>
            <a:fld id="{520AB23B-9BF0-489E-A8C2-70A75979535F}" type="slidenum">
              <a:rPr lang="en-US" smtClean="0"/>
              <a:pPr/>
              <a:t>‹#›</a:t>
            </a:fld>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pic>
        <p:nvPicPr>
          <p:cNvPr id="9" name="Picture 8">
            <a:extLst>
              <a:ext uri="{FF2B5EF4-FFF2-40B4-BE49-F238E27FC236}">
                <a16:creationId xmlns:a16="http://schemas.microsoft.com/office/drawing/2014/main" id="{F7F6A44A-360A-4F33-BD39-DDA6C4DD5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9308" y="228600"/>
            <a:ext cx="7103692" cy="990600"/>
          </a:xfrm>
        </p:spPr>
        <p:txBody>
          <a:bodyPr/>
          <a:lstStyle/>
          <a:p>
            <a:r>
              <a:rPr kumimoji="0" lang="en-US" dirty="0"/>
              <a:t>Click to edit Master title style</a:t>
            </a:r>
          </a:p>
        </p:txBody>
      </p:sp>
      <p:sp>
        <p:nvSpPr>
          <p:cNvPr id="3" name="Date Placeholder 2"/>
          <p:cNvSpPr>
            <a:spLocks noGrp="1"/>
          </p:cNvSpPr>
          <p:nvPr>
            <p:ph type="dt" sz="half" idx="10"/>
          </p:nvPr>
        </p:nvSpPr>
        <p:spPr/>
        <p:txBody>
          <a:bodyPr/>
          <a:lstStyle/>
          <a:p>
            <a:r>
              <a:rPr lang="en-US"/>
              <a:t>January 8, 2019</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pic>
        <p:nvPicPr>
          <p:cNvPr id="6" name="Picture 5">
            <a:extLst>
              <a:ext uri="{FF2B5EF4-FFF2-40B4-BE49-F238E27FC236}">
                <a16:creationId xmlns:a16="http://schemas.microsoft.com/office/drawing/2014/main" id="{DAFA1AC9-0477-4D4B-8AE9-477060016E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8, 2019</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bg1"/>
                </a:solidFill>
              </a:defRPr>
            </a:lvl1pPr>
          </a:lstStyle>
          <a:p>
            <a:fld id="{520AB23B-9BF0-489E-A8C2-70A75979535F}" type="slidenum">
              <a:rPr lang="en-US" smtClean="0"/>
              <a:pPr/>
              <a:t>‹#›</a:t>
            </a:fld>
            <a:endParaRPr lang="en-US" dirty="0"/>
          </a:p>
        </p:txBody>
      </p:sp>
      <p:pic>
        <p:nvPicPr>
          <p:cNvPr id="5" name="Picture 4">
            <a:extLst>
              <a:ext uri="{FF2B5EF4-FFF2-40B4-BE49-F238E27FC236}">
                <a16:creationId xmlns:a16="http://schemas.microsoft.com/office/drawing/2014/main" id="{6A4209F5-1F0A-4CE3-826B-39C51BBA06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9308" y="0"/>
            <a:ext cx="7027492" cy="869950"/>
          </a:xfrm>
        </p:spPr>
        <p:txBody>
          <a:bodyPr anchor="ctr"/>
          <a:lstStyle>
            <a:lvl1pPr algn="l">
              <a:buNone/>
              <a:defRPr sz="4400" b="0"/>
            </a:lvl1pPr>
          </a:lstStyle>
          <a:p>
            <a:r>
              <a:rPr kumimoji="0" lang="en-US" dirty="0"/>
              <a:t>Click to edit Master title style</a:t>
            </a:r>
          </a:p>
        </p:txBody>
      </p:sp>
      <p:sp>
        <p:nvSpPr>
          <p:cNvPr id="5" name="Date Placeholder 4"/>
          <p:cNvSpPr>
            <a:spLocks noGrp="1"/>
          </p:cNvSpPr>
          <p:nvPr>
            <p:ph type="dt" sz="half" idx="10"/>
          </p:nvPr>
        </p:nvSpPr>
        <p:spPr>
          <a:xfrm>
            <a:off x="0" y="6492875"/>
            <a:ext cx="1371600" cy="365125"/>
          </a:xfrm>
        </p:spPr>
        <p:txBody>
          <a:bodyPr/>
          <a:lstStyle>
            <a:lvl1pPr algn="l">
              <a:defRPr/>
            </a:lvl1pPr>
          </a:lstStyle>
          <a:p>
            <a:r>
              <a:rPr lang="en-US"/>
              <a:t>January 8, 2019</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pic>
        <p:nvPicPr>
          <p:cNvPr id="6" name="Picture 5">
            <a:extLst>
              <a:ext uri="{FF2B5EF4-FFF2-40B4-BE49-F238E27FC236}">
                <a16:creationId xmlns:a16="http://schemas.microsoft.com/office/drawing/2014/main" id="{9918ED59-B25C-4751-ABAB-FB63CCD3D9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r>
              <a:rPr lang="en-US"/>
              <a:t>January 8, 2019</a:t>
            </a: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20AB23B-9BF0-489E-A8C2-70A75979535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Garamond" pitchFamily="18" charset="0"/>
              </a:defRPr>
            </a:lvl1pPr>
          </a:lstStyle>
          <a:p>
            <a:r>
              <a:rPr lang="en-US"/>
              <a:t>January 8, 2019</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a:solidFill>
            <a:srgbClr val="D92121"/>
          </a:solidFill>
        </p:spPr>
        <p:txBody>
          <a:bodyPr vert="horz" anchor="ctr" anchorCtr="0">
            <a:normAutofit/>
          </a:bodyPr>
          <a:lstStyle>
            <a:lvl1pPr algn="ctr" eaLnBrk="1" latinLnBrk="0" hangingPunct="1">
              <a:defRPr kumimoji="0" sz="1400" b="1">
                <a:solidFill>
                  <a:schemeClr val="tx1"/>
                </a:solidFill>
              </a:defRPr>
            </a:lvl1pPr>
          </a:lstStyle>
          <a:p>
            <a:fld id="{520AB23B-9BF0-489E-A8C2-70A7597953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4400" kern="1200">
          <a:solidFill>
            <a:srgbClr val="002060"/>
          </a:solidFill>
          <a:latin typeface="Garamond"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corvina.caliper.com/Claremon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24400"/>
            <a:ext cx="9144000" cy="1143000"/>
          </a:xfrm>
        </p:spPr>
        <p:txBody>
          <a:bodyPr>
            <a:noAutofit/>
          </a:bodyPr>
          <a:lstStyle/>
          <a:p>
            <a:pPr algn="ctr"/>
            <a:r>
              <a:rPr lang="en-US" sz="3200" b="1" i="1" dirty="0">
                <a:solidFill>
                  <a:srgbClr val="FFC000"/>
                </a:solidFill>
              </a:rPr>
              <a:t>City of Claremont</a:t>
            </a:r>
            <a:br>
              <a:rPr lang="en-US" sz="3200" dirty="0">
                <a:solidFill>
                  <a:srgbClr val="002060"/>
                </a:solidFill>
              </a:rPr>
            </a:br>
            <a:r>
              <a:rPr lang="en-US" sz="3200" dirty="0">
                <a:solidFill>
                  <a:srgbClr val="002060"/>
                </a:solidFill>
              </a:rPr>
              <a:t>Introduction to Districting</a:t>
            </a:r>
          </a:p>
        </p:txBody>
      </p:sp>
      <p:sp>
        <p:nvSpPr>
          <p:cNvPr id="4" name="Date Placeholder 3"/>
          <p:cNvSpPr>
            <a:spLocks noGrp="1"/>
          </p:cNvSpPr>
          <p:nvPr>
            <p:ph type="dt" sz="half" idx="10"/>
          </p:nvPr>
        </p:nvSpPr>
        <p:spPr/>
        <p:txBody>
          <a:bodyPr/>
          <a:lstStyle/>
          <a:p>
            <a:r>
              <a:rPr lang="en-US"/>
              <a:t>January 8, 2019</a:t>
            </a:r>
            <a:endParaRPr lang="en-US" dirty="0"/>
          </a:p>
        </p:txBody>
      </p:sp>
      <p:sp>
        <p:nvSpPr>
          <p:cNvPr id="6" name="Subtitle 5">
            <a:extLst>
              <a:ext uri="{FF2B5EF4-FFF2-40B4-BE49-F238E27FC236}">
                <a16:creationId xmlns:a16="http://schemas.microsoft.com/office/drawing/2014/main" id="{E9649CC2-A25F-4B53-9729-D2B51F8945E6}"/>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2E06798B-28DC-4B58-B20D-60F6DFAD04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90800" y="381000"/>
            <a:ext cx="3962400" cy="447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C3D7-81A6-4CC4-A034-2F9D2E408847}"/>
              </a:ext>
            </a:extLst>
          </p:cNvPr>
          <p:cNvSpPr>
            <a:spLocks noGrp="1"/>
          </p:cNvSpPr>
          <p:nvPr>
            <p:ph type="title"/>
          </p:nvPr>
        </p:nvSpPr>
        <p:spPr>
          <a:xfrm>
            <a:off x="1752600" y="228600"/>
            <a:ext cx="7391400" cy="990600"/>
          </a:xfrm>
        </p:spPr>
        <p:txBody>
          <a:bodyPr>
            <a:normAutofit/>
          </a:bodyPr>
          <a:lstStyle/>
          <a:p>
            <a:r>
              <a:rPr lang="en-US" dirty="0"/>
              <a:t>Sample Multiple-Representative Maps</a:t>
            </a:r>
          </a:p>
        </p:txBody>
      </p:sp>
      <p:sp>
        <p:nvSpPr>
          <p:cNvPr id="3" name="Date Placeholder 2">
            <a:extLst>
              <a:ext uri="{FF2B5EF4-FFF2-40B4-BE49-F238E27FC236}">
                <a16:creationId xmlns:a16="http://schemas.microsoft.com/office/drawing/2014/main" id="{51510E0A-4AC5-4637-8605-0752BB834E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775F55"/>
                </a:solidFill>
                <a:effectLst/>
                <a:uLnTx/>
                <a:uFillTx/>
                <a:latin typeface="Garamond" pitchFamily="18" charset="0"/>
                <a:ea typeface="+mn-ea"/>
                <a:cs typeface="+mn-cs"/>
              </a:rPr>
              <a:t>January 8, 2019</a:t>
            </a:r>
            <a:endParaRPr kumimoji="0" lang="en-US" sz="1050" b="0" i="0" u="none" strike="noStrike" kern="1200" cap="none" spc="0" normalizeH="0" baseline="0" noProof="0" dirty="0">
              <a:ln>
                <a:noFill/>
              </a:ln>
              <a:solidFill>
                <a:srgbClr val="775F55"/>
              </a:solidFill>
              <a:effectLst/>
              <a:uLnTx/>
              <a:uFillTx/>
              <a:latin typeface="Garamond" pitchFamily="18" charset="0"/>
              <a:ea typeface="+mn-ea"/>
              <a:cs typeface="+mn-cs"/>
            </a:endParaRPr>
          </a:p>
        </p:txBody>
      </p:sp>
      <p:sp>
        <p:nvSpPr>
          <p:cNvPr id="4" name="Slide Number Placeholder 3">
            <a:extLst>
              <a:ext uri="{FF2B5EF4-FFF2-40B4-BE49-F238E27FC236}">
                <a16:creationId xmlns:a16="http://schemas.microsoft.com/office/drawing/2014/main" id="{38A4D46E-D0F4-4E3B-A801-6190AB7C8EEB}"/>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0AB23B-9BF0-489E-A8C2-70A75979535F}"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9" name="Picture 8">
            <a:extLst>
              <a:ext uri="{FF2B5EF4-FFF2-40B4-BE49-F238E27FC236}">
                <a16:creationId xmlns:a16="http://schemas.microsoft.com/office/drawing/2014/main" id="{59C7B07C-FBFE-4A9C-88AF-26865263F0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22641" y="4024034"/>
            <a:ext cx="3682959" cy="2803592"/>
          </a:xfrm>
          <a:prstGeom prst="rect">
            <a:avLst/>
          </a:prstGeom>
        </p:spPr>
      </p:pic>
      <p:grpSp>
        <p:nvGrpSpPr>
          <p:cNvPr id="18" name="Group 17">
            <a:extLst>
              <a:ext uri="{FF2B5EF4-FFF2-40B4-BE49-F238E27FC236}">
                <a16:creationId xmlns:a16="http://schemas.microsoft.com/office/drawing/2014/main" id="{A5F84B3A-8F5B-4EA4-B41B-750A8CB54543}"/>
              </a:ext>
            </a:extLst>
          </p:cNvPr>
          <p:cNvGrpSpPr/>
          <p:nvPr/>
        </p:nvGrpSpPr>
        <p:grpSpPr>
          <a:xfrm>
            <a:off x="6248399" y="1481086"/>
            <a:ext cx="2894069" cy="3471914"/>
            <a:chOff x="6400800" y="196735"/>
            <a:chExt cx="2610311" cy="3048000"/>
          </a:xfrm>
        </p:grpSpPr>
        <p:pic>
          <p:nvPicPr>
            <p:cNvPr id="16" name="Picture 15">
              <a:extLst>
                <a:ext uri="{FF2B5EF4-FFF2-40B4-BE49-F238E27FC236}">
                  <a16:creationId xmlns:a16="http://schemas.microsoft.com/office/drawing/2014/main" id="{466E15BB-C685-44F4-B3E2-1CA7E701B0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00800" y="196735"/>
              <a:ext cx="2610311" cy="3048000"/>
            </a:xfrm>
            <a:prstGeom prst="rect">
              <a:avLst/>
            </a:prstGeom>
          </p:spPr>
        </p:pic>
        <p:sp>
          <p:nvSpPr>
            <p:cNvPr id="17" name="TextBox 16">
              <a:extLst>
                <a:ext uri="{FF2B5EF4-FFF2-40B4-BE49-F238E27FC236}">
                  <a16:creationId xmlns:a16="http://schemas.microsoft.com/office/drawing/2014/main" id="{9F1A4471-EF35-4A44-8B74-726735EE3500}"/>
                </a:ext>
              </a:extLst>
            </p:cNvPr>
            <p:cNvSpPr txBox="1"/>
            <p:nvPr/>
          </p:nvSpPr>
          <p:spPr>
            <a:xfrm>
              <a:off x="6781800" y="2819400"/>
              <a:ext cx="2057400"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Central Unified</a:t>
              </a:r>
              <a:endPar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grpSp>
        <p:nvGrpSpPr>
          <p:cNvPr id="10" name="Group 9">
            <a:extLst>
              <a:ext uri="{FF2B5EF4-FFF2-40B4-BE49-F238E27FC236}">
                <a16:creationId xmlns:a16="http://schemas.microsoft.com/office/drawing/2014/main" id="{CF20EB5E-4554-4135-A2DC-67B8EA104C7C}"/>
              </a:ext>
            </a:extLst>
          </p:cNvPr>
          <p:cNvGrpSpPr/>
          <p:nvPr/>
        </p:nvGrpSpPr>
        <p:grpSpPr>
          <a:xfrm>
            <a:off x="76200" y="1600200"/>
            <a:ext cx="5105400" cy="2803592"/>
            <a:chOff x="76200" y="1600200"/>
            <a:chExt cx="5105400" cy="2803592"/>
          </a:xfrm>
        </p:grpSpPr>
        <p:grpSp>
          <p:nvGrpSpPr>
            <p:cNvPr id="14" name="Group 13">
              <a:extLst>
                <a:ext uri="{FF2B5EF4-FFF2-40B4-BE49-F238E27FC236}">
                  <a16:creationId xmlns:a16="http://schemas.microsoft.com/office/drawing/2014/main" id="{EFEF3AD7-5E6B-4F6B-A783-2756B41E1B1E}"/>
                </a:ext>
              </a:extLst>
            </p:cNvPr>
            <p:cNvGrpSpPr/>
            <p:nvPr/>
          </p:nvGrpSpPr>
          <p:grpSpPr>
            <a:xfrm>
              <a:off x="76200" y="1600200"/>
              <a:ext cx="3429000" cy="2803592"/>
              <a:chOff x="1447801" y="3886201"/>
              <a:chExt cx="3200399" cy="2743200"/>
            </a:xfrm>
          </p:grpSpPr>
          <p:pic>
            <p:nvPicPr>
              <p:cNvPr id="11" name="Picture 10">
                <a:extLst>
                  <a:ext uri="{FF2B5EF4-FFF2-40B4-BE49-F238E27FC236}">
                    <a16:creationId xmlns:a16="http://schemas.microsoft.com/office/drawing/2014/main" id="{2E140476-B44D-433E-A84D-2E6BC7F3A8A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47801" y="3886201"/>
                <a:ext cx="3125381" cy="2743200"/>
              </a:xfrm>
              <a:prstGeom prst="rect">
                <a:avLst/>
              </a:prstGeom>
            </p:spPr>
          </p:pic>
          <p:sp>
            <p:nvSpPr>
              <p:cNvPr id="12" name="TextBox 11">
                <a:extLst>
                  <a:ext uri="{FF2B5EF4-FFF2-40B4-BE49-F238E27FC236}">
                    <a16:creationId xmlns:a16="http://schemas.microsoft.com/office/drawing/2014/main" id="{386DDE1F-E596-41C3-A2DA-849B4C7E43EC}"/>
                  </a:ext>
                </a:extLst>
              </p:cNvPr>
              <p:cNvSpPr txBox="1"/>
              <p:nvPr/>
            </p:nvSpPr>
            <p:spPr>
              <a:xfrm>
                <a:off x="3429000" y="3886201"/>
                <a:ext cx="1219200" cy="388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Pasadena</a:t>
                </a:r>
              </a:p>
            </p:txBody>
          </p:sp>
        </p:grpSp>
        <p:sp>
          <p:nvSpPr>
            <p:cNvPr id="6" name="TextBox 5">
              <a:extLst>
                <a:ext uri="{FF2B5EF4-FFF2-40B4-BE49-F238E27FC236}">
                  <a16:creationId xmlns:a16="http://schemas.microsoft.com/office/drawing/2014/main" id="{2D2A8B78-065D-4A5C-934E-4BC062472908}"/>
                </a:ext>
              </a:extLst>
            </p:cNvPr>
            <p:cNvSpPr txBox="1"/>
            <p:nvPr/>
          </p:nvSpPr>
          <p:spPr>
            <a:xfrm>
              <a:off x="3424824" y="3276600"/>
              <a:ext cx="17567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Colorado Blvd.</a:t>
              </a:r>
            </a:p>
          </p:txBody>
        </p:sp>
        <p:cxnSp>
          <p:nvCxnSpPr>
            <p:cNvPr id="8" name="Straight Arrow Connector 7">
              <a:extLst>
                <a:ext uri="{FF2B5EF4-FFF2-40B4-BE49-F238E27FC236}">
                  <a16:creationId xmlns:a16="http://schemas.microsoft.com/office/drawing/2014/main" id="{CCC1DF90-0668-4C67-B5C8-124DBDDC2766}"/>
                </a:ext>
              </a:extLst>
            </p:cNvPr>
            <p:cNvCxnSpPr>
              <a:stCxn id="6" idx="1"/>
            </p:cNvCxnSpPr>
            <p:nvPr/>
          </p:nvCxnSpPr>
          <p:spPr>
            <a:xfrm flipH="1">
              <a:off x="2438400" y="3415100"/>
              <a:ext cx="986424" cy="1390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EF1300B-A23A-47DA-8DB5-E3E1DB0925B4}"/>
              </a:ext>
            </a:extLst>
          </p:cNvPr>
          <p:cNvSpPr txBox="1"/>
          <p:nvPr/>
        </p:nvSpPr>
        <p:spPr>
          <a:xfrm>
            <a:off x="-23815" y="4392543"/>
            <a:ext cx="3481808" cy="2308324"/>
          </a:xfrm>
          <a:prstGeom prst="rect">
            <a:avLst/>
          </a:prstGeom>
          <a:noFill/>
        </p:spPr>
        <p:txBody>
          <a:bodyPr wrap="square" rtlCol="0">
            <a:spAutoFit/>
          </a:bodyPr>
          <a:lstStyle/>
          <a:p>
            <a:r>
              <a:rPr lang="en-US" b="1" dirty="0">
                <a:latin typeface="Garamond" panose="02020404030301010803" pitchFamily="18" charset="0"/>
              </a:rPr>
              <a:t>Examples of maps where a desire to have all members touch downtown (Pasadena) or rural areas (Central), or as many neighborhoods as possible </a:t>
            </a:r>
            <a:br>
              <a:rPr lang="en-US" b="1" dirty="0">
                <a:latin typeface="Garamond" panose="02020404030301010803" pitchFamily="18" charset="0"/>
              </a:rPr>
            </a:br>
            <a:r>
              <a:rPr lang="en-US" b="1" dirty="0">
                <a:latin typeface="Garamond" panose="02020404030301010803" pitchFamily="18" charset="0"/>
              </a:rPr>
              <a:t>(South Pas), led to  </a:t>
            </a:r>
            <a:br>
              <a:rPr lang="en-US" b="1" dirty="0">
                <a:latin typeface="Garamond" panose="02020404030301010803" pitchFamily="18" charset="0"/>
              </a:rPr>
            </a:br>
            <a:r>
              <a:rPr lang="en-US" b="1" dirty="0">
                <a:latin typeface="Garamond" panose="02020404030301010803" pitchFamily="18" charset="0"/>
              </a:rPr>
              <a:t>policy-driven but </a:t>
            </a:r>
            <a:br>
              <a:rPr lang="en-US" b="1" dirty="0">
                <a:latin typeface="Garamond" panose="02020404030301010803" pitchFamily="18" charset="0"/>
              </a:rPr>
            </a:br>
            <a:r>
              <a:rPr lang="en-US" b="1" dirty="0">
                <a:latin typeface="Garamond" panose="02020404030301010803" pitchFamily="18" charset="0"/>
              </a:rPr>
              <a:t>non-compact maps.</a:t>
            </a:r>
          </a:p>
        </p:txBody>
      </p:sp>
    </p:spTree>
    <p:extLst>
      <p:ext uri="{BB962C8B-B14F-4D97-AF65-F5344CB8AC3E}">
        <p14:creationId xmlns:p14="http://schemas.microsoft.com/office/powerpoint/2010/main" val="78915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Map-Drawing Options</a:t>
            </a:r>
          </a:p>
        </p:txBody>
      </p:sp>
      <p:sp>
        <p:nvSpPr>
          <p:cNvPr id="3" name="Date Placeholder 2"/>
          <p:cNvSpPr>
            <a:spLocks noGrp="1"/>
          </p:cNvSpPr>
          <p:nvPr>
            <p:ph type="dt" sz="half" idx="10"/>
          </p:nvPr>
        </p:nvSpPr>
        <p:spPr/>
        <p:txBody>
          <a:bodyPr/>
          <a:lstStyle/>
          <a:p>
            <a:r>
              <a:rPr lang="en-US"/>
              <a:t>January 8, 2019</a:t>
            </a:r>
            <a:endParaRPr lang="en-US" dirty="0"/>
          </a:p>
        </p:txBody>
      </p:sp>
      <p:sp>
        <p:nvSpPr>
          <p:cNvPr id="10" name="Content Placeholder 8"/>
          <p:cNvSpPr>
            <a:spLocks noGrp="1"/>
          </p:cNvSpPr>
          <p:nvPr>
            <p:ph sz="quarter" idx="1"/>
          </p:nvPr>
        </p:nvSpPr>
        <p:spPr>
          <a:xfrm>
            <a:off x="76200" y="1600200"/>
            <a:ext cx="8915400" cy="2286000"/>
          </a:xfrm>
        </p:spPr>
        <p:txBody>
          <a:bodyPr>
            <a:normAutofit/>
          </a:bodyPr>
          <a:lstStyle/>
          <a:p>
            <a:r>
              <a:rPr lang="en-US" sz="2000" dirty="0"/>
              <a:t>You have the opportunity to draw your own map proposal for the public and Council to consider.</a:t>
            </a:r>
          </a:p>
          <a:p>
            <a:r>
              <a:rPr lang="en-US" sz="2000" dirty="0"/>
              <a:t>You can sketch your lines on any city map, use the paper-based kit, use the Excel tool, or use the online mapping tool that the City is providing.</a:t>
            </a:r>
          </a:p>
        </p:txBody>
      </p:sp>
      <p:sp>
        <p:nvSpPr>
          <p:cNvPr id="12" name="Slide Number Placeholder 11"/>
          <p:cNvSpPr>
            <a:spLocks noGrp="1"/>
          </p:cNvSpPr>
          <p:nvPr>
            <p:ph type="sldNum" sz="quarter" idx="12"/>
          </p:nvPr>
        </p:nvSpPr>
        <p:spPr/>
        <p:txBody>
          <a:bodyPr>
            <a:normAutofit fontScale="85000" lnSpcReduction="20000"/>
          </a:bodyPr>
          <a:lstStyle/>
          <a:p>
            <a:fld id="{520AB23B-9BF0-489E-A8C2-70A75979535F}" type="slidenum">
              <a:rPr lang="en-US" smtClean="0"/>
              <a:pPr/>
              <a:t>11</a:t>
            </a:fld>
            <a:endParaRPr lang="en-US" dirty="0"/>
          </a:p>
        </p:txBody>
      </p:sp>
      <p:sp>
        <p:nvSpPr>
          <p:cNvPr id="4" name="TextBox 3">
            <a:extLst>
              <a:ext uri="{FF2B5EF4-FFF2-40B4-BE49-F238E27FC236}">
                <a16:creationId xmlns:a16="http://schemas.microsoft.com/office/drawing/2014/main" id="{1AE61EB5-4EB7-4FE3-8D68-500C1FC263CB}"/>
              </a:ext>
            </a:extLst>
          </p:cNvPr>
          <p:cNvSpPr txBox="1"/>
          <p:nvPr/>
        </p:nvSpPr>
        <p:spPr>
          <a:xfrm>
            <a:off x="457200" y="5817422"/>
            <a:ext cx="2095500" cy="646331"/>
          </a:xfrm>
          <a:prstGeom prst="rect">
            <a:avLst/>
          </a:prstGeom>
          <a:solidFill>
            <a:schemeClr val="accent6">
              <a:lumMod val="20000"/>
              <a:lumOff val="80000"/>
            </a:schemeClr>
          </a:solidFill>
        </p:spPr>
        <p:txBody>
          <a:bodyPr wrap="square" rtlCol="0">
            <a:spAutoFit/>
          </a:bodyPr>
          <a:lstStyle/>
          <a:p>
            <a:r>
              <a:rPr lang="en-US" sz="1200" b="1" i="1" dirty="0">
                <a:latin typeface="Garamond" panose="02020404030301010803" pitchFamily="18" charset="0"/>
              </a:rPr>
              <a:t>Paso Robles online mapper is under development. This image is from Simi Valley.</a:t>
            </a:r>
          </a:p>
        </p:txBody>
      </p:sp>
      <p:pic>
        <p:nvPicPr>
          <p:cNvPr id="6" name="Picture 5">
            <a:extLst>
              <a:ext uri="{FF2B5EF4-FFF2-40B4-BE49-F238E27FC236}">
                <a16:creationId xmlns:a16="http://schemas.microsoft.com/office/drawing/2014/main" id="{FA00E7AA-A4E1-4F9E-A52C-3622AA3F6CA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200398"/>
            <a:ext cx="5361420" cy="3352801"/>
          </a:xfrm>
          <a:prstGeom prst="rect">
            <a:avLst/>
          </a:prstGeom>
        </p:spPr>
      </p:pic>
      <p:pic>
        <p:nvPicPr>
          <p:cNvPr id="13" name="Picture 12">
            <a:extLst>
              <a:ext uri="{FF2B5EF4-FFF2-40B4-BE49-F238E27FC236}">
                <a16:creationId xmlns:a16="http://schemas.microsoft.com/office/drawing/2014/main" id="{A7E84654-BBB2-4A89-8339-183CDBDB25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7815" y="2971800"/>
            <a:ext cx="3156185" cy="3886200"/>
          </a:xfrm>
          <a:prstGeom prst="rect">
            <a:avLst/>
          </a:prstGeom>
        </p:spPr>
      </p:pic>
      <p:pic>
        <p:nvPicPr>
          <p:cNvPr id="14" name="Picture 13">
            <a:extLst>
              <a:ext uri="{FF2B5EF4-FFF2-40B4-BE49-F238E27FC236}">
                <a16:creationId xmlns:a16="http://schemas.microsoft.com/office/drawing/2014/main" id="{8A6177E5-25A5-4849-97EB-2BE2EAE157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59241" y="4495800"/>
            <a:ext cx="3906539" cy="2343923"/>
          </a:xfrm>
          <a:prstGeom prst="rect">
            <a:avLst/>
          </a:prstGeom>
          <a:ln>
            <a:solidFill>
              <a:schemeClr val="accent1"/>
            </a:solidFill>
          </a:ln>
        </p:spPr>
      </p:pic>
    </p:spTree>
    <p:extLst>
      <p:ext uri="{BB962C8B-B14F-4D97-AF65-F5344CB8AC3E}">
        <p14:creationId xmlns:p14="http://schemas.microsoft.com/office/powerpoint/2010/main" val="74523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2E6939-A5D6-4429-8392-1295A13CC5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74261" y="0"/>
            <a:ext cx="5569739" cy="6858000"/>
          </a:xfrm>
          <a:prstGeom prst="rect">
            <a:avLst/>
          </a:prstGeom>
        </p:spPr>
      </p:pic>
      <p:sp>
        <p:nvSpPr>
          <p:cNvPr id="3" name="Date Placeholder 2">
            <a:extLst>
              <a:ext uri="{FF2B5EF4-FFF2-40B4-BE49-F238E27FC236}">
                <a16:creationId xmlns:a16="http://schemas.microsoft.com/office/drawing/2014/main" id="{7D963103-D8FC-4297-BBB7-606DDD2BC603}"/>
              </a:ext>
            </a:extLst>
          </p:cNvPr>
          <p:cNvSpPr>
            <a:spLocks noGrp="1"/>
          </p:cNvSpPr>
          <p:nvPr>
            <p:ph type="dt" sz="half" idx="10"/>
          </p:nvPr>
        </p:nvSpPr>
        <p:spPr>
          <a:xfrm>
            <a:off x="0" y="6492875"/>
            <a:ext cx="2667000" cy="365125"/>
          </a:xfrm>
        </p:spPr>
        <p:txBody>
          <a:bodyPr/>
          <a:lstStyle/>
          <a:p>
            <a:r>
              <a:rPr lang="en-US"/>
              <a:t>January 8, 2019</a:t>
            </a:r>
            <a:endParaRPr lang="en-US" dirty="0"/>
          </a:p>
        </p:txBody>
      </p:sp>
      <p:sp>
        <p:nvSpPr>
          <p:cNvPr id="4" name="Slide Number Placeholder 3">
            <a:extLst>
              <a:ext uri="{FF2B5EF4-FFF2-40B4-BE49-F238E27FC236}">
                <a16:creationId xmlns:a16="http://schemas.microsoft.com/office/drawing/2014/main" id="{21A308B6-F443-4A33-8F0F-5CEDEFE384C4}"/>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12</a:t>
            </a:fld>
            <a:endParaRPr lang="en-US" dirty="0"/>
          </a:p>
        </p:txBody>
      </p:sp>
      <p:sp>
        <p:nvSpPr>
          <p:cNvPr id="8" name="TextBox 7">
            <a:extLst>
              <a:ext uri="{FF2B5EF4-FFF2-40B4-BE49-F238E27FC236}">
                <a16:creationId xmlns:a16="http://schemas.microsoft.com/office/drawing/2014/main" id="{C64093BE-24F2-4DE6-9411-7B3392C24DB4}"/>
              </a:ext>
            </a:extLst>
          </p:cNvPr>
          <p:cNvSpPr txBox="1"/>
          <p:nvPr/>
        </p:nvSpPr>
        <p:spPr>
          <a:xfrm>
            <a:off x="-23227" y="1516698"/>
            <a:ext cx="3597488" cy="3877985"/>
          </a:xfrm>
          <a:prstGeom prst="rect">
            <a:avLst/>
          </a:prstGeom>
          <a:noFill/>
        </p:spPr>
        <p:txBody>
          <a:bodyPr wrap="square" rtlCol="0">
            <a:spAutoFit/>
          </a:bodyPr>
          <a:lstStyle/>
          <a:p>
            <a:r>
              <a:rPr lang="en-US" sz="2400" b="1" dirty="0">
                <a:latin typeface="Garamond" panose="02020404030301010803" pitchFamily="18" charset="0"/>
              </a:rPr>
              <a:t>The Paper/PDF Public Participation Kit Option:</a:t>
            </a:r>
            <a:endParaRPr lang="en-US" b="1" dirty="0">
              <a:latin typeface="Garamond" panose="02020404030301010803" pitchFamily="18" charset="0"/>
            </a:endParaRPr>
          </a:p>
          <a:p>
            <a:endParaRPr lang="en-US" dirty="0">
              <a:latin typeface="Garamond" panose="02020404030301010803" pitchFamily="18" charset="0"/>
            </a:endParaRPr>
          </a:p>
          <a:p>
            <a:r>
              <a:rPr lang="en-US" dirty="0">
                <a:latin typeface="Garamond" panose="02020404030301010803" pitchFamily="18" charset="0"/>
              </a:rPr>
              <a:t>Draw your proposed districts, add up the numbers to be sure they are balanced, and send it in.</a:t>
            </a:r>
          </a:p>
          <a:p>
            <a:endParaRPr lang="en-US" dirty="0">
              <a:latin typeface="Garamond" panose="02020404030301010803" pitchFamily="18" charset="0"/>
            </a:endParaRPr>
          </a:p>
          <a:p>
            <a:r>
              <a:rPr lang="en-US" dirty="0">
                <a:latin typeface="Garamond" panose="02020404030301010803" pitchFamily="18" charset="0"/>
              </a:rPr>
              <a:t>If you want to divide a Population  Unit, simply note which Unit and the street where you want it divided and we will make that division if possible (divisions must be along Census Block lines, which usually follow streets).</a:t>
            </a:r>
          </a:p>
        </p:txBody>
      </p:sp>
    </p:spTree>
    <p:extLst>
      <p:ext uri="{BB962C8B-B14F-4D97-AF65-F5344CB8AC3E}">
        <p14:creationId xmlns:p14="http://schemas.microsoft.com/office/powerpoint/2010/main" val="65389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058ADD-7AE1-443E-8DF3-6155DE127C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45577" y="457200"/>
            <a:ext cx="5198423" cy="6400800"/>
          </a:xfrm>
          <a:prstGeom prst="rect">
            <a:avLst/>
          </a:prstGeom>
        </p:spPr>
      </p:pic>
      <p:pic>
        <p:nvPicPr>
          <p:cNvPr id="14" name="Picture 13">
            <a:extLst>
              <a:ext uri="{FF2B5EF4-FFF2-40B4-BE49-F238E27FC236}">
                <a16:creationId xmlns:a16="http://schemas.microsoft.com/office/drawing/2014/main" id="{EA8560D6-2078-430D-A231-AE837658AA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191000"/>
            <a:ext cx="4633746" cy="2631510"/>
          </a:xfrm>
          <a:prstGeom prst="rect">
            <a:avLst/>
          </a:prstGeom>
          <a:ln>
            <a:solidFill>
              <a:schemeClr val="accent1"/>
            </a:solidFill>
          </a:ln>
        </p:spPr>
      </p:pic>
      <p:pic>
        <p:nvPicPr>
          <p:cNvPr id="5" name="Picture 4">
            <a:extLst>
              <a:ext uri="{FF2B5EF4-FFF2-40B4-BE49-F238E27FC236}">
                <a16:creationId xmlns:a16="http://schemas.microsoft.com/office/drawing/2014/main" id="{0727AD37-6DAB-47B7-A8D5-44B72AE959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600200"/>
            <a:ext cx="3906539" cy="2343923"/>
          </a:xfrm>
          <a:prstGeom prst="rect">
            <a:avLst/>
          </a:prstGeom>
          <a:ln>
            <a:solidFill>
              <a:schemeClr val="accent1"/>
            </a:solidFill>
          </a:ln>
        </p:spPr>
      </p:pic>
      <p:sp>
        <p:nvSpPr>
          <p:cNvPr id="2" name="Title 1"/>
          <p:cNvSpPr>
            <a:spLocks noGrp="1"/>
          </p:cNvSpPr>
          <p:nvPr>
            <p:ph type="title"/>
          </p:nvPr>
        </p:nvSpPr>
        <p:spPr>
          <a:xfrm>
            <a:off x="1752600" y="76200"/>
            <a:ext cx="7239000" cy="1219200"/>
          </a:xfrm>
        </p:spPr>
        <p:txBody>
          <a:bodyPr>
            <a:normAutofit/>
          </a:bodyPr>
          <a:lstStyle/>
          <a:p>
            <a:r>
              <a:rPr lang="en-US" sz="2800" b="1" dirty="0"/>
              <a:t>Paper/Excel</a:t>
            </a:r>
            <a:br>
              <a:rPr lang="en-US" sz="2800" b="1" dirty="0"/>
            </a:br>
            <a:r>
              <a:rPr lang="en-US" sz="2800" b="1" dirty="0"/>
              <a:t>Option</a:t>
            </a:r>
            <a:endParaRPr lang="en-US" b="1" dirty="0"/>
          </a:p>
        </p:txBody>
      </p:sp>
      <p:sp>
        <p:nvSpPr>
          <p:cNvPr id="4" name="Slide Number Placeholder 3"/>
          <p:cNvSpPr>
            <a:spLocks noGrp="1"/>
          </p:cNvSpPr>
          <p:nvPr>
            <p:ph type="sldNum" sz="quarter" idx="12"/>
          </p:nvPr>
        </p:nvSpPr>
        <p:spPr/>
        <p:txBody>
          <a:bodyPr>
            <a:normAutofit fontScale="85000" lnSpcReduction="20000"/>
          </a:bodyPr>
          <a:lstStyle/>
          <a:p>
            <a:fld id="{520AB23B-9BF0-489E-A8C2-70A75979535F}" type="slidenum">
              <a:rPr lang="en-US" smtClean="0"/>
              <a:pPr/>
              <a:t>13</a:t>
            </a:fld>
            <a:endParaRPr lang="en-US" dirty="0"/>
          </a:p>
        </p:txBody>
      </p:sp>
      <p:cxnSp>
        <p:nvCxnSpPr>
          <p:cNvPr id="13" name="Straight Arrow Connector 12">
            <a:extLst>
              <a:ext uri="{FF2B5EF4-FFF2-40B4-BE49-F238E27FC236}">
                <a16:creationId xmlns:a16="http://schemas.microsoft.com/office/drawing/2014/main" id="{032AC21D-E24F-4F07-B8DB-7EA5AA11DC87}"/>
              </a:ext>
            </a:extLst>
          </p:cNvPr>
          <p:cNvCxnSpPr>
            <a:cxnSpLocks/>
            <a:stCxn id="11" idx="1"/>
          </p:cNvCxnSpPr>
          <p:nvPr/>
        </p:nvCxnSpPr>
        <p:spPr>
          <a:xfrm flipH="1" flipV="1">
            <a:off x="381000" y="2286000"/>
            <a:ext cx="581448" cy="1299191"/>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09838B-28AE-457E-89B6-60262A7EAE2C}"/>
              </a:ext>
            </a:extLst>
          </p:cNvPr>
          <p:cNvSpPr txBox="1"/>
          <p:nvPr/>
        </p:nvSpPr>
        <p:spPr>
          <a:xfrm>
            <a:off x="962448" y="3108137"/>
            <a:ext cx="2661939" cy="954107"/>
          </a:xfrm>
          <a:prstGeom prst="rect">
            <a:avLst/>
          </a:prstGeom>
          <a:solidFill>
            <a:schemeClr val="accent4">
              <a:lumMod val="20000"/>
              <a:lumOff val="80000"/>
            </a:schemeClr>
          </a:solidFill>
        </p:spPr>
        <p:txBody>
          <a:bodyPr wrap="square" rtlCol="0">
            <a:spAutoFit/>
          </a:bodyPr>
          <a:lstStyle/>
          <a:p>
            <a:r>
              <a:rPr lang="en-US" sz="1400" dirty="0">
                <a:latin typeface="Garamond" panose="02020404030301010803" pitchFamily="18" charset="0"/>
              </a:rPr>
              <a:t>Enter the district assignment in the highlighted column, and Excel will calculate the resulting demographic changes. </a:t>
            </a:r>
          </a:p>
        </p:txBody>
      </p:sp>
      <p:cxnSp>
        <p:nvCxnSpPr>
          <p:cNvPr id="17" name="Straight Arrow Connector 16">
            <a:extLst>
              <a:ext uri="{FF2B5EF4-FFF2-40B4-BE49-F238E27FC236}">
                <a16:creationId xmlns:a16="http://schemas.microsoft.com/office/drawing/2014/main" id="{24896CE3-A750-4810-A524-339ABD45840D}"/>
              </a:ext>
            </a:extLst>
          </p:cNvPr>
          <p:cNvCxnSpPr>
            <a:cxnSpLocks/>
          </p:cNvCxnSpPr>
          <p:nvPr/>
        </p:nvCxnSpPr>
        <p:spPr>
          <a:xfrm>
            <a:off x="2702569" y="3940707"/>
            <a:ext cx="116831" cy="954294"/>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681B90D-6882-4C69-A0FB-E389B50F0A36}"/>
              </a:ext>
            </a:extLst>
          </p:cNvPr>
          <p:cNvSpPr>
            <a:spLocks noGrp="1"/>
          </p:cNvSpPr>
          <p:nvPr>
            <p:ph type="dt" sz="half" idx="10"/>
          </p:nvPr>
        </p:nvSpPr>
        <p:spPr>
          <a:xfrm>
            <a:off x="6477000" y="6487432"/>
            <a:ext cx="2667000" cy="365125"/>
          </a:xfrm>
        </p:spPr>
        <p:txBody>
          <a:bodyPr/>
          <a:lstStyle/>
          <a:p>
            <a:pPr algn="r"/>
            <a:r>
              <a:rPr lang="en-US"/>
              <a:t>January 8, 2019</a:t>
            </a:r>
            <a:endParaRPr lang="en-US" dirty="0"/>
          </a:p>
        </p:txBody>
      </p:sp>
    </p:spTree>
    <p:extLst>
      <p:ext uri="{BB962C8B-B14F-4D97-AF65-F5344CB8AC3E}">
        <p14:creationId xmlns:p14="http://schemas.microsoft.com/office/powerpoint/2010/main" val="33824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2E48835-F3DD-4104-AA73-B4C70BADBD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72070" y="2492725"/>
            <a:ext cx="6919530" cy="4327176"/>
          </a:xfrm>
          <a:prstGeom prst="rect">
            <a:avLst/>
          </a:prstGeom>
        </p:spPr>
      </p:pic>
      <p:sp>
        <p:nvSpPr>
          <p:cNvPr id="2" name="Title 1"/>
          <p:cNvSpPr>
            <a:spLocks noGrp="1"/>
          </p:cNvSpPr>
          <p:nvPr>
            <p:ph type="title"/>
          </p:nvPr>
        </p:nvSpPr>
        <p:spPr/>
        <p:txBody>
          <a:bodyPr/>
          <a:lstStyle/>
          <a:p>
            <a:r>
              <a:rPr lang="en-US" dirty="0"/>
              <a:t>Using the online tool</a:t>
            </a:r>
            <a:endParaRPr lang="en-US" b="1" dirty="0"/>
          </a:p>
        </p:txBody>
      </p:sp>
      <p:sp>
        <p:nvSpPr>
          <p:cNvPr id="3" name="Date Placeholder 2"/>
          <p:cNvSpPr>
            <a:spLocks noGrp="1"/>
          </p:cNvSpPr>
          <p:nvPr>
            <p:ph type="dt" sz="half" idx="10"/>
          </p:nvPr>
        </p:nvSpPr>
        <p:spPr/>
        <p:txBody>
          <a:bodyPr/>
          <a:lstStyle/>
          <a:p>
            <a:r>
              <a:rPr lang="en-US"/>
              <a:t>January 8,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520AB23B-9BF0-489E-A8C2-70A75979535F}" type="slidenum">
              <a:rPr lang="en-US" smtClean="0"/>
              <a:pPr/>
              <a:t>14</a:t>
            </a:fld>
            <a:endParaRPr lang="en-US" dirty="0"/>
          </a:p>
        </p:txBody>
      </p:sp>
      <p:grpSp>
        <p:nvGrpSpPr>
          <p:cNvPr id="27" name="Group 26"/>
          <p:cNvGrpSpPr/>
          <p:nvPr/>
        </p:nvGrpSpPr>
        <p:grpSpPr>
          <a:xfrm>
            <a:off x="2590800" y="1003634"/>
            <a:ext cx="5704394" cy="1623378"/>
            <a:chOff x="609600" y="1272222"/>
            <a:chExt cx="5704394" cy="1623378"/>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1272222"/>
              <a:ext cx="5704394" cy="1524000"/>
            </a:xfrm>
            <a:prstGeom prst="rect">
              <a:avLst/>
            </a:prstGeom>
          </p:spPr>
        </p:pic>
        <p:sp>
          <p:nvSpPr>
            <p:cNvPr id="8" name="Oval 7"/>
            <p:cNvSpPr/>
            <p:nvPr/>
          </p:nvSpPr>
          <p:spPr>
            <a:xfrm>
              <a:off x="1981200" y="2362200"/>
              <a:ext cx="32004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p:cNvSpPr/>
          <p:nvPr/>
        </p:nvSpPr>
        <p:spPr>
          <a:xfrm>
            <a:off x="7277100" y="3921680"/>
            <a:ext cx="1447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05200" y="2574660"/>
            <a:ext cx="6096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928930" y="2575025"/>
            <a:ext cx="6096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593071" y="4286077"/>
            <a:ext cx="1066800" cy="14978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133600" y="2908398"/>
            <a:ext cx="1295400" cy="309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101840" y="2971800"/>
            <a:ext cx="14478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981200" y="3048001"/>
            <a:ext cx="228600" cy="307777"/>
          </a:xfrm>
          <a:prstGeom prst="rect">
            <a:avLst/>
          </a:prstGeom>
          <a:noFill/>
        </p:spPr>
        <p:txBody>
          <a:bodyPr wrap="square" rtlCol="0">
            <a:spAutoFit/>
          </a:bodyPr>
          <a:lstStyle/>
          <a:p>
            <a:r>
              <a:rPr lang="en-US" sz="1400" b="1" dirty="0">
                <a:solidFill>
                  <a:schemeClr val="bg1"/>
                </a:solidFill>
                <a:highlight>
                  <a:srgbClr val="FF0000"/>
                </a:highlight>
                <a:latin typeface="Garamond" panose="02020404030301010803" pitchFamily="18" charset="0"/>
              </a:rPr>
              <a:t>1</a:t>
            </a:r>
          </a:p>
        </p:txBody>
      </p:sp>
      <p:sp>
        <p:nvSpPr>
          <p:cNvPr id="20" name="TextBox 19"/>
          <p:cNvSpPr txBox="1"/>
          <p:nvPr/>
        </p:nvSpPr>
        <p:spPr>
          <a:xfrm>
            <a:off x="4191000" y="2669977"/>
            <a:ext cx="228600" cy="307777"/>
          </a:xfrm>
          <a:prstGeom prst="rect">
            <a:avLst/>
          </a:prstGeom>
          <a:noFill/>
        </p:spPr>
        <p:txBody>
          <a:bodyPr wrap="square" rtlCol="0">
            <a:spAutoFit/>
          </a:bodyPr>
          <a:lstStyle/>
          <a:p>
            <a:r>
              <a:rPr lang="en-US" sz="1400" b="1" dirty="0">
                <a:solidFill>
                  <a:schemeClr val="bg1"/>
                </a:solidFill>
                <a:highlight>
                  <a:srgbClr val="FF0000"/>
                </a:highlight>
                <a:latin typeface="Garamond" panose="02020404030301010803" pitchFamily="18" charset="0"/>
              </a:rPr>
              <a:t>6</a:t>
            </a:r>
          </a:p>
        </p:txBody>
      </p:sp>
      <p:sp>
        <p:nvSpPr>
          <p:cNvPr id="21" name="TextBox 20"/>
          <p:cNvSpPr txBox="1"/>
          <p:nvPr/>
        </p:nvSpPr>
        <p:spPr>
          <a:xfrm>
            <a:off x="5700330" y="2639573"/>
            <a:ext cx="228600" cy="307777"/>
          </a:xfrm>
          <a:prstGeom prst="rect">
            <a:avLst/>
          </a:prstGeom>
          <a:noFill/>
        </p:spPr>
        <p:txBody>
          <a:bodyPr wrap="square" rtlCol="0">
            <a:spAutoFit/>
          </a:bodyPr>
          <a:lstStyle/>
          <a:p>
            <a:r>
              <a:rPr lang="en-US" sz="1400" b="1" dirty="0">
                <a:solidFill>
                  <a:schemeClr val="bg1"/>
                </a:solidFill>
                <a:highlight>
                  <a:srgbClr val="FF0000"/>
                </a:highlight>
                <a:latin typeface="Garamond" panose="02020404030301010803" pitchFamily="18" charset="0"/>
              </a:rPr>
              <a:t>7</a:t>
            </a:r>
          </a:p>
        </p:txBody>
      </p:sp>
      <p:sp>
        <p:nvSpPr>
          <p:cNvPr id="22" name="TextBox 21"/>
          <p:cNvSpPr txBox="1"/>
          <p:nvPr/>
        </p:nvSpPr>
        <p:spPr>
          <a:xfrm>
            <a:off x="3276600" y="6096000"/>
            <a:ext cx="387376" cy="307777"/>
          </a:xfrm>
          <a:prstGeom prst="rect">
            <a:avLst/>
          </a:prstGeom>
          <a:noFill/>
        </p:spPr>
        <p:txBody>
          <a:bodyPr wrap="square" rtlCol="0">
            <a:spAutoFit/>
          </a:bodyPr>
          <a:lstStyle/>
          <a:p>
            <a:r>
              <a:rPr lang="en-US" sz="1400" b="1" dirty="0">
                <a:solidFill>
                  <a:schemeClr val="bg1"/>
                </a:solidFill>
                <a:highlight>
                  <a:srgbClr val="FF0000"/>
                </a:highlight>
                <a:latin typeface="Garamond" panose="02020404030301010803" pitchFamily="18" charset="0"/>
              </a:rPr>
              <a:t>4</a:t>
            </a:r>
          </a:p>
        </p:txBody>
      </p:sp>
      <p:sp>
        <p:nvSpPr>
          <p:cNvPr id="23" name="TextBox 22"/>
          <p:cNvSpPr txBox="1"/>
          <p:nvPr/>
        </p:nvSpPr>
        <p:spPr>
          <a:xfrm>
            <a:off x="8012171" y="2793448"/>
            <a:ext cx="228600" cy="307777"/>
          </a:xfrm>
          <a:prstGeom prst="rect">
            <a:avLst/>
          </a:prstGeom>
          <a:noFill/>
        </p:spPr>
        <p:txBody>
          <a:bodyPr wrap="square" rtlCol="0">
            <a:spAutoFit/>
          </a:bodyPr>
          <a:lstStyle/>
          <a:p>
            <a:r>
              <a:rPr lang="en-US" sz="1400" b="1" dirty="0">
                <a:solidFill>
                  <a:schemeClr val="bg1"/>
                </a:solidFill>
                <a:highlight>
                  <a:srgbClr val="FF0000"/>
                </a:highlight>
                <a:latin typeface="Garamond" panose="02020404030301010803" pitchFamily="18" charset="0"/>
              </a:rPr>
              <a:t>2</a:t>
            </a:r>
          </a:p>
        </p:txBody>
      </p:sp>
      <p:sp>
        <p:nvSpPr>
          <p:cNvPr id="24" name="TextBox 23"/>
          <p:cNvSpPr txBox="1"/>
          <p:nvPr/>
        </p:nvSpPr>
        <p:spPr>
          <a:xfrm>
            <a:off x="8382000" y="3656111"/>
            <a:ext cx="228600" cy="307777"/>
          </a:xfrm>
          <a:prstGeom prst="rect">
            <a:avLst/>
          </a:prstGeom>
          <a:noFill/>
        </p:spPr>
        <p:txBody>
          <a:bodyPr wrap="square" rtlCol="0">
            <a:spAutoFit/>
          </a:bodyPr>
          <a:lstStyle/>
          <a:p>
            <a:r>
              <a:rPr lang="en-US" sz="1400" b="1" dirty="0">
                <a:solidFill>
                  <a:schemeClr val="bg1"/>
                </a:solidFill>
                <a:highlight>
                  <a:srgbClr val="FF0000"/>
                </a:highlight>
                <a:latin typeface="Garamond" panose="02020404030301010803" pitchFamily="18" charset="0"/>
              </a:rPr>
              <a:t>3</a:t>
            </a:r>
          </a:p>
        </p:txBody>
      </p:sp>
      <p:sp>
        <p:nvSpPr>
          <p:cNvPr id="25" name="TextBox 24"/>
          <p:cNvSpPr txBox="1"/>
          <p:nvPr/>
        </p:nvSpPr>
        <p:spPr>
          <a:xfrm>
            <a:off x="8839200" y="4569023"/>
            <a:ext cx="228600" cy="307777"/>
          </a:xfrm>
          <a:prstGeom prst="rect">
            <a:avLst/>
          </a:prstGeom>
          <a:noFill/>
        </p:spPr>
        <p:txBody>
          <a:bodyPr wrap="square" rtlCol="0">
            <a:spAutoFit/>
          </a:bodyPr>
          <a:lstStyle/>
          <a:p>
            <a:r>
              <a:rPr lang="en-US" sz="1400" b="1" dirty="0">
                <a:solidFill>
                  <a:schemeClr val="bg1"/>
                </a:solidFill>
                <a:highlight>
                  <a:srgbClr val="FF0000"/>
                </a:highlight>
                <a:latin typeface="Garamond" panose="02020404030301010803" pitchFamily="18" charset="0"/>
              </a:rPr>
              <a:t>5</a:t>
            </a:r>
          </a:p>
        </p:txBody>
      </p:sp>
      <p:sp>
        <p:nvSpPr>
          <p:cNvPr id="6" name="TextBox 5">
            <a:extLst>
              <a:ext uri="{FF2B5EF4-FFF2-40B4-BE49-F238E27FC236}">
                <a16:creationId xmlns:a16="http://schemas.microsoft.com/office/drawing/2014/main" id="{B28755E5-053F-4FBC-93DA-EDCBD2C3B0E8}"/>
              </a:ext>
            </a:extLst>
          </p:cNvPr>
          <p:cNvSpPr txBox="1"/>
          <p:nvPr/>
        </p:nvSpPr>
        <p:spPr>
          <a:xfrm>
            <a:off x="0" y="1828800"/>
            <a:ext cx="1994853" cy="4185761"/>
          </a:xfrm>
          <a:prstGeom prst="rect">
            <a:avLst/>
          </a:prstGeom>
          <a:solidFill>
            <a:schemeClr val="accent4">
              <a:lumMod val="20000"/>
              <a:lumOff val="80000"/>
            </a:schemeClr>
          </a:solidFill>
        </p:spPr>
        <p:txBody>
          <a:bodyPr wrap="square" rtlCol="0">
            <a:spAutoFit/>
          </a:bodyPr>
          <a:lstStyle/>
          <a:p>
            <a:r>
              <a:rPr lang="en-US" sz="1400" dirty="0">
                <a:latin typeface="Garamond" panose="02020404030301010803" pitchFamily="18" charset="0"/>
              </a:rPr>
              <a:t>Tutorials and help resources are available from the login page.</a:t>
            </a:r>
          </a:p>
          <a:p>
            <a:endParaRPr lang="en-US" sz="1400" dirty="0">
              <a:latin typeface="Garamond" panose="02020404030301010803" pitchFamily="18" charset="0"/>
            </a:endParaRPr>
          </a:p>
          <a:p>
            <a:r>
              <a:rPr lang="en-US" sz="1400" dirty="0">
                <a:latin typeface="Garamond" panose="02020404030301010803" pitchFamily="18" charset="0"/>
              </a:rPr>
              <a:t>Circled items:</a:t>
            </a:r>
          </a:p>
          <a:p>
            <a:r>
              <a:rPr lang="en-US" sz="1400" dirty="0">
                <a:latin typeface="Garamond" panose="02020404030301010803" pitchFamily="18" charset="0"/>
              </a:rPr>
              <a:t>1: controls to move around the map;</a:t>
            </a:r>
          </a:p>
          <a:p>
            <a:r>
              <a:rPr lang="en-US" sz="1400" dirty="0">
                <a:latin typeface="Garamond" panose="02020404030301010803" pitchFamily="18" charset="0"/>
              </a:rPr>
              <a:t>2: choose into which district selected territory will be placed;</a:t>
            </a:r>
          </a:p>
          <a:p>
            <a:r>
              <a:rPr lang="en-US" sz="1400" dirty="0">
                <a:latin typeface="Garamond" panose="02020404030301010803" pitchFamily="18" charset="0"/>
              </a:rPr>
              <a:t>3: options for how to select territory;</a:t>
            </a:r>
          </a:p>
          <a:p>
            <a:r>
              <a:rPr lang="en-US" sz="1400" dirty="0">
                <a:latin typeface="Garamond" panose="02020404030301010803" pitchFamily="18" charset="0"/>
              </a:rPr>
              <a:t>4: demographic summary of districts;</a:t>
            </a:r>
          </a:p>
          <a:p>
            <a:r>
              <a:rPr lang="en-US" sz="1400" dirty="0">
                <a:latin typeface="Garamond" panose="02020404030301010803" pitchFamily="18" charset="0"/>
              </a:rPr>
              <a:t>5: demographic change of currently selected area;</a:t>
            </a:r>
          </a:p>
          <a:p>
            <a:r>
              <a:rPr lang="en-US" sz="1400" dirty="0">
                <a:latin typeface="Garamond" panose="02020404030301010803" pitchFamily="18" charset="0"/>
              </a:rPr>
              <a:t>6: review map when finished;</a:t>
            </a:r>
          </a:p>
          <a:p>
            <a:r>
              <a:rPr lang="en-US" sz="1400" dirty="0">
                <a:latin typeface="Garamond" panose="02020404030301010803" pitchFamily="18" charset="0"/>
              </a:rPr>
              <a:t>7: submit map. </a:t>
            </a:r>
          </a:p>
        </p:txBody>
      </p:sp>
      <p:sp>
        <p:nvSpPr>
          <p:cNvPr id="5" name="TextBox 4">
            <a:extLst>
              <a:ext uri="{FF2B5EF4-FFF2-40B4-BE49-F238E27FC236}">
                <a16:creationId xmlns:a16="http://schemas.microsoft.com/office/drawing/2014/main" id="{987C1AA8-165A-433C-A35B-FC906339FC00}"/>
              </a:ext>
            </a:extLst>
          </p:cNvPr>
          <p:cNvSpPr txBox="1"/>
          <p:nvPr/>
        </p:nvSpPr>
        <p:spPr>
          <a:xfrm>
            <a:off x="6629400" y="359934"/>
            <a:ext cx="2743200" cy="369332"/>
          </a:xfrm>
          <a:prstGeom prst="rect">
            <a:avLst/>
          </a:prstGeom>
          <a:noFill/>
        </p:spPr>
        <p:txBody>
          <a:bodyPr wrap="square" rtlCol="0">
            <a:spAutoFit/>
          </a:bodyPr>
          <a:lstStyle/>
          <a:p>
            <a:r>
              <a:rPr lang="en-US" dirty="0">
                <a:hlinkClick r:id="rId4"/>
              </a:rPr>
              <a:t>Online Mapping Tool</a:t>
            </a:r>
            <a:endParaRPr lang="en-US" dirty="0"/>
          </a:p>
        </p:txBody>
      </p:sp>
    </p:spTree>
    <p:extLst>
      <p:ext uri="{BB962C8B-B14F-4D97-AF65-F5344CB8AC3E}">
        <p14:creationId xmlns:p14="http://schemas.microsoft.com/office/powerpoint/2010/main" val="85065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 Hearing</a:t>
            </a:r>
          </a:p>
        </p:txBody>
      </p:sp>
      <p:sp>
        <p:nvSpPr>
          <p:cNvPr id="5" name="Date Placeholder 4"/>
          <p:cNvSpPr>
            <a:spLocks noGrp="1"/>
          </p:cNvSpPr>
          <p:nvPr>
            <p:ph type="dt" sz="half" idx="10"/>
          </p:nvPr>
        </p:nvSpPr>
        <p:spPr/>
        <p:txBody>
          <a:bodyPr/>
          <a:lstStyle/>
          <a:p>
            <a:r>
              <a:rPr lang="en-US"/>
              <a:t>January 8, 2019</a:t>
            </a:r>
            <a:endParaRPr lang="en-US" dirty="0"/>
          </a:p>
        </p:txBody>
      </p:sp>
      <p:sp>
        <p:nvSpPr>
          <p:cNvPr id="9" name="Content Placeholder 8"/>
          <p:cNvSpPr>
            <a:spLocks noGrp="1"/>
          </p:cNvSpPr>
          <p:nvPr>
            <p:ph sz="quarter" idx="1"/>
          </p:nvPr>
        </p:nvSpPr>
        <p:spPr>
          <a:xfrm>
            <a:off x="304800" y="1587975"/>
            <a:ext cx="8461248" cy="4892675"/>
          </a:xfrm>
        </p:spPr>
        <p:txBody>
          <a:bodyPr>
            <a:normAutofit/>
          </a:bodyPr>
          <a:lstStyle/>
          <a:p>
            <a:pPr marL="342900" indent="-342900">
              <a:buFont typeface="+mj-lt"/>
              <a:buAutoNum type="arabicPeriod"/>
            </a:pPr>
            <a:r>
              <a:rPr lang="en-US" sz="2400" dirty="0"/>
              <a:t>What are the boundaries of your neighborhood or “community of interest”?</a:t>
            </a:r>
          </a:p>
          <a:p>
            <a:pPr marL="342900" indent="-342900">
              <a:buFont typeface="+mj-lt"/>
              <a:buAutoNum type="arabicPeriod"/>
            </a:pPr>
            <a:r>
              <a:rPr lang="en-US" sz="2400" dirty="0"/>
              <a:t>Do you want your neighborhood united in one district, or with multiple Councilmembers elected from it?</a:t>
            </a:r>
          </a:p>
          <a:p>
            <a:pPr marL="342900" indent="-342900">
              <a:buFont typeface="+mj-lt"/>
              <a:buAutoNum type="arabicPeriod"/>
            </a:pPr>
            <a:r>
              <a:rPr lang="en-US" sz="2400" dirty="0"/>
              <a:t>What neighborhoods do you think make</a:t>
            </a:r>
            <a:br>
              <a:rPr lang="en-US" sz="2400" dirty="0"/>
            </a:br>
            <a:r>
              <a:rPr lang="en-US" sz="2400" dirty="0"/>
              <a:t>sense to be with your neighborhood in a </a:t>
            </a:r>
            <a:br>
              <a:rPr lang="en-US" sz="2400" dirty="0"/>
            </a:br>
            <a:r>
              <a:rPr lang="en-US" sz="2400" dirty="0"/>
              <a:t>district or districts because of common </a:t>
            </a:r>
            <a:br>
              <a:rPr lang="en-US" sz="2400" dirty="0"/>
            </a:br>
            <a:r>
              <a:rPr lang="en-US" sz="2400" dirty="0"/>
              <a:t>city issues?</a:t>
            </a:r>
          </a:p>
          <a:p>
            <a:pPr marL="342900" indent="-342900">
              <a:buFont typeface="+mj-lt"/>
              <a:buAutoNum type="arabicPeriod"/>
            </a:pPr>
            <a:r>
              <a:rPr lang="en-US" sz="2400" dirty="0"/>
              <a:t>What other “communities of interest” do </a:t>
            </a:r>
            <a:br>
              <a:rPr lang="en-US" sz="2400" dirty="0"/>
            </a:br>
            <a:r>
              <a:rPr lang="en-US" sz="2400" dirty="0"/>
              <a:t>you see in the City?</a:t>
            </a:r>
          </a:p>
          <a:p>
            <a:pPr marL="342900" indent="-342900">
              <a:buFont typeface="+mj-lt"/>
              <a:buAutoNum type="arabicPeriod"/>
            </a:pPr>
            <a:endParaRPr lang="en-US" sz="2400" dirty="0"/>
          </a:p>
        </p:txBody>
      </p:sp>
      <p:sp>
        <p:nvSpPr>
          <p:cNvPr id="3" name="Slide Number Placeholder 2"/>
          <p:cNvSpPr>
            <a:spLocks noGrp="1"/>
          </p:cNvSpPr>
          <p:nvPr>
            <p:ph type="sldNum" sz="quarter" idx="12"/>
          </p:nvPr>
        </p:nvSpPr>
        <p:spPr/>
        <p:txBody>
          <a:bodyPr>
            <a:normAutofit fontScale="85000" lnSpcReduction="20000"/>
          </a:bodyPr>
          <a:lstStyle/>
          <a:p>
            <a:fld id="{520AB23B-9BF0-489E-A8C2-70A75979535F}" type="slidenum">
              <a:rPr lang="en-US" smtClean="0"/>
              <a:pPr/>
              <a:t>15</a:t>
            </a:fld>
            <a:endParaRPr lang="en-US" dirty="0"/>
          </a:p>
        </p:txBody>
      </p:sp>
      <p:pic>
        <p:nvPicPr>
          <p:cNvPr id="7" name="Picture 6">
            <a:extLst>
              <a:ext uri="{FF2B5EF4-FFF2-40B4-BE49-F238E27FC236}">
                <a16:creationId xmlns:a16="http://schemas.microsoft.com/office/drawing/2014/main" id="{AFB66E9B-DD3C-4B5D-98A3-23C58FB9F94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21289" y="3429000"/>
            <a:ext cx="3017267" cy="3404096"/>
          </a:xfrm>
          <a:prstGeom prst="rect">
            <a:avLst/>
          </a:prstGeom>
        </p:spPr>
      </p:pic>
    </p:spTree>
    <p:extLst>
      <p:ext uri="{BB962C8B-B14F-4D97-AF65-F5344CB8AC3E}">
        <p14:creationId xmlns:p14="http://schemas.microsoft.com/office/powerpoint/2010/main" val="399344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315200" cy="990600"/>
          </a:xfrm>
        </p:spPr>
        <p:txBody>
          <a:bodyPr>
            <a:normAutofit/>
          </a:bodyPr>
          <a:lstStyle/>
          <a:p>
            <a:r>
              <a:rPr lang="en-US" dirty="0"/>
              <a:t>California Voting Rights Act (CVRA)</a:t>
            </a:r>
          </a:p>
        </p:txBody>
      </p:sp>
      <p:sp>
        <p:nvSpPr>
          <p:cNvPr id="3" name="Date Placeholder 2"/>
          <p:cNvSpPr>
            <a:spLocks noGrp="1"/>
          </p:cNvSpPr>
          <p:nvPr>
            <p:ph type="dt" sz="half" idx="10"/>
          </p:nvPr>
        </p:nvSpPr>
        <p:spPr/>
        <p:txBody>
          <a:bodyPr/>
          <a:lstStyle/>
          <a:p>
            <a:r>
              <a:rPr lang="en-US"/>
              <a:t>January 8, 2019</a:t>
            </a:r>
            <a:endParaRPr lang="en-US" dirty="0"/>
          </a:p>
        </p:txBody>
      </p:sp>
      <p:sp>
        <p:nvSpPr>
          <p:cNvPr id="5" name="Content Placeholder 4"/>
          <p:cNvSpPr>
            <a:spLocks noGrp="1"/>
          </p:cNvSpPr>
          <p:nvPr>
            <p:ph sz="quarter" idx="1"/>
          </p:nvPr>
        </p:nvSpPr>
        <p:spPr>
          <a:xfrm>
            <a:off x="0" y="1516698"/>
            <a:ext cx="9144000" cy="5341302"/>
          </a:xfrm>
        </p:spPr>
        <p:txBody>
          <a:bodyPr>
            <a:normAutofit/>
          </a:bodyPr>
          <a:lstStyle/>
          <a:p>
            <a:r>
              <a:rPr lang="en-US" sz="2400" dirty="0"/>
              <a:t>Under the Federal Voting Rights Act (passed in 1965), a jurisdiction must fail 4 factual tests before it is in violation of the law.</a:t>
            </a:r>
          </a:p>
          <a:p>
            <a:r>
              <a:rPr lang="en-US" sz="2400" dirty="0"/>
              <a:t>The California VRA makes it significantly easier for plaintiffs to force jurisdictions into “by-district” election systems by eliminating two of the US Supreme Court </a:t>
            </a:r>
            <a:r>
              <a:rPr lang="en-US" sz="2400" i="1" dirty="0"/>
              <a:t>Gingles </a:t>
            </a:r>
            <a:r>
              <a:rPr lang="en-US" sz="2400" dirty="0"/>
              <a:t>tests:</a:t>
            </a:r>
            <a:endParaRPr lang="en-US" sz="2000" dirty="0"/>
          </a:p>
          <a:p>
            <a:pPr marL="822960" lvl="1" indent="-457200">
              <a:buFont typeface="+mj-lt"/>
              <a:buAutoNum type="arabicPeriod"/>
            </a:pPr>
            <a:r>
              <a:rPr lang="en-US" sz="2000" strike="sngStrike" dirty="0"/>
              <a:t>Can the protected class constitute the majority of a district?</a:t>
            </a:r>
          </a:p>
          <a:p>
            <a:pPr marL="822960" lvl="1" indent="-457200">
              <a:buFont typeface="+mj-lt"/>
              <a:buAutoNum type="arabicPeriod"/>
            </a:pPr>
            <a:r>
              <a:rPr lang="en-US" sz="2000" dirty="0"/>
              <a:t>Does the protected class vote as a bloc?</a:t>
            </a:r>
          </a:p>
          <a:p>
            <a:pPr marL="822960" lvl="1" indent="-457200">
              <a:buFont typeface="+mj-lt"/>
              <a:buAutoNum type="arabicPeriod"/>
            </a:pPr>
            <a:r>
              <a:rPr lang="en-US" sz="2000" dirty="0"/>
              <a:t>Do the voters who are not in the protected class vote in a bloc to defeat the preferred candidates of the protected class?</a:t>
            </a:r>
          </a:p>
          <a:p>
            <a:pPr marL="822960" lvl="1" indent="-457200">
              <a:buFont typeface="+mj-lt"/>
              <a:buAutoNum type="arabicPeriod"/>
            </a:pPr>
            <a:r>
              <a:rPr lang="en-US" sz="2000" strike="sngStrike" dirty="0"/>
              <a:t>Do the “totality of circumstances” indicate race is a factor in elections?</a:t>
            </a:r>
          </a:p>
          <a:p>
            <a:r>
              <a:rPr lang="en-US" sz="2400" dirty="0"/>
              <a:t>Liability is now determined only by the presence of racially polarized voting</a:t>
            </a:r>
          </a:p>
          <a:p>
            <a:endParaRPr lang="en-US" sz="2400" dirty="0"/>
          </a:p>
          <a:p>
            <a:endParaRPr lang="en-US" sz="2400" dirty="0"/>
          </a:p>
        </p:txBody>
      </p:sp>
      <p:sp>
        <p:nvSpPr>
          <p:cNvPr id="6" name="Slide Number Placeholder 5"/>
          <p:cNvSpPr>
            <a:spLocks noGrp="1"/>
          </p:cNvSpPr>
          <p:nvPr>
            <p:ph type="sldNum" sz="quarter" idx="12"/>
          </p:nvPr>
        </p:nvSpPr>
        <p:spPr/>
        <p:txBody>
          <a:bodyPr>
            <a:normAutofit fontScale="85000" lnSpcReduction="20000"/>
          </a:bodyPr>
          <a:lstStyle/>
          <a:p>
            <a:fld id="{520AB23B-9BF0-489E-A8C2-70A75979535F}" type="slidenum">
              <a:rPr lang="en-US" smtClean="0"/>
              <a:pPr/>
              <a:t>2</a:t>
            </a:fld>
            <a:endParaRPr lang="en-US" dirty="0"/>
          </a:p>
        </p:txBody>
      </p:sp>
    </p:spTree>
    <p:extLst>
      <p:ext uri="{BB962C8B-B14F-4D97-AF65-F5344CB8AC3E}">
        <p14:creationId xmlns:p14="http://schemas.microsoft.com/office/powerpoint/2010/main" val="409626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97A9628-789C-4303-BA69-CFB6206ACC4E}"/>
              </a:ext>
            </a:extLst>
          </p:cNvPr>
          <p:cNvSpPr>
            <a:spLocks noGrp="1"/>
          </p:cNvSpPr>
          <p:nvPr>
            <p:ph type="title"/>
          </p:nvPr>
        </p:nvSpPr>
        <p:spPr/>
        <p:txBody>
          <a:bodyPr/>
          <a:lstStyle/>
          <a:p>
            <a:r>
              <a:rPr lang="en-US" dirty="0"/>
              <a:t>CVRA Impact</a:t>
            </a:r>
          </a:p>
        </p:txBody>
      </p:sp>
      <p:sp>
        <p:nvSpPr>
          <p:cNvPr id="15" name="Content Placeholder 5">
            <a:extLst>
              <a:ext uri="{FF2B5EF4-FFF2-40B4-BE49-F238E27FC236}">
                <a16:creationId xmlns:a16="http://schemas.microsoft.com/office/drawing/2014/main" id="{DA1B5DAC-7A88-45F5-ABCC-8BA66B25DAF5}"/>
              </a:ext>
            </a:extLst>
          </p:cNvPr>
          <p:cNvSpPr>
            <a:spLocks noGrp="1"/>
          </p:cNvSpPr>
          <p:nvPr>
            <p:ph sz="quarter" idx="1"/>
          </p:nvPr>
        </p:nvSpPr>
        <p:spPr>
          <a:xfrm>
            <a:off x="5246914" y="1447800"/>
            <a:ext cx="3886200" cy="5105400"/>
          </a:xfrm>
          <a:noFill/>
        </p:spPr>
        <p:txBody>
          <a:bodyPr>
            <a:normAutofit/>
          </a:bodyPr>
          <a:lstStyle/>
          <a:p>
            <a:pPr>
              <a:lnSpc>
                <a:spcPct val="110000"/>
              </a:lnSpc>
            </a:pPr>
            <a:r>
              <a:rPr lang="en-US" sz="2300" dirty="0"/>
              <a:t>Sample Settlement Payments to Plaintiffs:</a:t>
            </a:r>
          </a:p>
          <a:p>
            <a:pPr lvl="1"/>
            <a:r>
              <a:rPr lang="en-US" sz="1600" dirty="0"/>
              <a:t>Palmdale: $4.7 million</a:t>
            </a:r>
          </a:p>
          <a:p>
            <a:pPr lvl="1"/>
            <a:r>
              <a:rPr lang="en-US" sz="1600" dirty="0"/>
              <a:t>Modesto: $3 million </a:t>
            </a:r>
          </a:p>
          <a:p>
            <a:pPr lvl="1"/>
            <a:r>
              <a:rPr lang="en-US" sz="1600" dirty="0"/>
              <a:t>Highland: $1.35 million</a:t>
            </a:r>
          </a:p>
          <a:p>
            <a:pPr lvl="1"/>
            <a:r>
              <a:rPr lang="en-US" sz="1600" dirty="0"/>
              <a:t>Rancho Cucamonga: $1.3 million</a:t>
            </a:r>
          </a:p>
          <a:p>
            <a:pPr lvl="1"/>
            <a:r>
              <a:rPr lang="en-US" sz="1600" dirty="0"/>
              <a:t>Anaheim: $1.1 million</a:t>
            </a:r>
          </a:p>
          <a:p>
            <a:pPr lvl="1"/>
            <a:r>
              <a:rPr lang="en-US" sz="1600" dirty="0"/>
              <a:t>Whittier: $1 million</a:t>
            </a:r>
          </a:p>
          <a:p>
            <a:pPr lvl="1"/>
            <a:r>
              <a:rPr lang="en-US" sz="1600" dirty="0"/>
              <a:t>Santa Barbara: $600,000</a:t>
            </a:r>
          </a:p>
          <a:p>
            <a:pPr lvl="1"/>
            <a:r>
              <a:rPr lang="en-US" sz="1600" dirty="0"/>
              <a:t>Tulare Hospital: $500,000</a:t>
            </a:r>
          </a:p>
          <a:p>
            <a:pPr lvl="1"/>
            <a:r>
              <a:rPr lang="en-US" sz="1600" dirty="0"/>
              <a:t>Madera Unified: about $170,000</a:t>
            </a:r>
          </a:p>
          <a:p>
            <a:pPr lvl="1"/>
            <a:r>
              <a:rPr lang="en-US" sz="1600" dirty="0"/>
              <a:t>Hanford Joint Union Schools: $118,000</a:t>
            </a:r>
          </a:p>
          <a:p>
            <a:pPr lvl="1"/>
            <a:r>
              <a:rPr lang="en-US" sz="1600" dirty="0"/>
              <a:t>Merced City: $42,000</a:t>
            </a:r>
          </a:p>
          <a:p>
            <a:pPr lvl="1"/>
            <a:r>
              <a:rPr lang="en-US" sz="1600" dirty="0"/>
              <a:t>Placentia: $20,000</a:t>
            </a:r>
            <a:endParaRPr lang="en-US" sz="2700" dirty="0"/>
          </a:p>
        </p:txBody>
      </p:sp>
      <p:sp>
        <p:nvSpPr>
          <p:cNvPr id="19" name="Content Placeholder 18">
            <a:extLst>
              <a:ext uri="{FF2B5EF4-FFF2-40B4-BE49-F238E27FC236}">
                <a16:creationId xmlns:a16="http://schemas.microsoft.com/office/drawing/2014/main" id="{F61E7714-7FAD-41A9-838D-F35234EC72C5}"/>
              </a:ext>
            </a:extLst>
          </p:cNvPr>
          <p:cNvSpPr>
            <a:spLocks noGrp="1"/>
          </p:cNvSpPr>
          <p:nvPr>
            <p:ph sz="quarter" idx="2"/>
          </p:nvPr>
        </p:nvSpPr>
        <p:spPr>
          <a:xfrm>
            <a:off x="0" y="1516698"/>
            <a:ext cx="5181600" cy="5036502"/>
          </a:xfrm>
        </p:spPr>
        <p:txBody>
          <a:bodyPr>
            <a:normAutofit/>
          </a:bodyPr>
          <a:lstStyle/>
          <a:p>
            <a:r>
              <a:rPr lang="en-US" sz="2400" dirty="0"/>
              <a:t>Switched (or in the process of switching) as a result of CVRA:</a:t>
            </a:r>
          </a:p>
          <a:p>
            <a:pPr lvl="1"/>
            <a:r>
              <a:rPr lang="en-US" sz="1600" dirty="0"/>
              <a:t>At least 170 school districts</a:t>
            </a:r>
          </a:p>
          <a:p>
            <a:pPr lvl="1"/>
            <a:r>
              <a:rPr lang="en-US" sz="1600" dirty="0"/>
              <a:t>28 Community College Districts</a:t>
            </a:r>
          </a:p>
          <a:p>
            <a:pPr lvl="1"/>
            <a:r>
              <a:rPr lang="en-US" sz="1600" dirty="0"/>
              <a:t>100+ cities</a:t>
            </a:r>
          </a:p>
          <a:p>
            <a:pPr lvl="1"/>
            <a:r>
              <a:rPr lang="en-US" sz="1600" dirty="0"/>
              <a:t>1 County Board of Supervisors</a:t>
            </a:r>
          </a:p>
          <a:p>
            <a:pPr lvl="1"/>
            <a:r>
              <a:rPr lang="en-US" sz="1600" dirty="0"/>
              <a:t>10 water and other special districts.</a:t>
            </a:r>
            <a:endParaRPr lang="en-US" sz="2000" dirty="0"/>
          </a:p>
          <a:p>
            <a:endParaRPr lang="en-US" sz="2000" dirty="0"/>
          </a:p>
          <a:p>
            <a:r>
              <a:rPr lang="en-US" sz="2000" dirty="0"/>
              <a:t>Palmdale, Santa Clara and Santa Monica have gone to trial, and all of them lost (Santa Monica and Santa Clara are on appeal).</a:t>
            </a:r>
            <a:endParaRPr lang="en-US" sz="1800" dirty="0"/>
          </a:p>
          <a:p>
            <a:pPr lvl="1"/>
            <a:r>
              <a:rPr lang="en-US" sz="1600" dirty="0"/>
              <a:t>Palmdale spent $2 million on its defense</a:t>
            </a:r>
          </a:p>
          <a:p>
            <a:pPr lvl="1"/>
            <a:r>
              <a:rPr lang="en-US" sz="1600" dirty="0"/>
              <a:t>Santa Clara spent $500,000 so far</a:t>
            </a:r>
          </a:p>
          <a:p>
            <a:pPr lvl="1"/>
            <a:r>
              <a:rPr lang="en-US" sz="1600" dirty="0"/>
              <a:t>Santa Monica spent at least $5 million so far</a:t>
            </a:r>
          </a:p>
          <a:p>
            <a:pPr lvl="2"/>
            <a:endParaRPr lang="en-US" sz="2400" dirty="0"/>
          </a:p>
          <a:p>
            <a:endParaRPr lang="en-US" dirty="0"/>
          </a:p>
        </p:txBody>
      </p:sp>
      <p:sp>
        <p:nvSpPr>
          <p:cNvPr id="3" name="Date Placeholder 2"/>
          <p:cNvSpPr>
            <a:spLocks noGrp="1"/>
          </p:cNvSpPr>
          <p:nvPr>
            <p:ph type="dt" sz="half" idx="15"/>
          </p:nvPr>
        </p:nvSpPr>
        <p:spPr/>
        <p:txBody>
          <a:bodyPr/>
          <a:lstStyle/>
          <a:p>
            <a:r>
              <a:rPr lang="en-US"/>
              <a:t>January 8, 2019</a:t>
            </a:r>
            <a:endParaRPr lang="en-US" dirty="0"/>
          </a:p>
        </p:txBody>
      </p:sp>
      <p:sp>
        <p:nvSpPr>
          <p:cNvPr id="7" name="Slide Number Placeholder 6"/>
          <p:cNvSpPr>
            <a:spLocks noGrp="1"/>
          </p:cNvSpPr>
          <p:nvPr>
            <p:ph type="sldNum" sz="quarter" idx="16"/>
          </p:nvPr>
        </p:nvSpPr>
        <p:spPr/>
        <p:txBody>
          <a:bodyPr>
            <a:normAutofit fontScale="85000" lnSpcReduction="20000"/>
          </a:bodyPr>
          <a:lstStyle/>
          <a:p>
            <a:fld id="{520AB23B-9BF0-489E-A8C2-70A75979535F}"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376905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Districting Process</a:t>
            </a:r>
          </a:p>
        </p:txBody>
      </p:sp>
      <p:sp>
        <p:nvSpPr>
          <p:cNvPr id="2" name="Slide Number Placeholder 1"/>
          <p:cNvSpPr>
            <a:spLocks noGrp="1"/>
          </p:cNvSpPr>
          <p:nvPr>
            <p:ph type="sldNum" sz="quarter" idx="12"/>
          </p:nvPr>
        </p:nvSpPr>
        <p:spPr/>
        <p:txBody>
          <a:bodyPr>
            <a:normAutofit fontScale="85000" lnSpcReduction="20000"/>
          </a:bodyPr>
          <a:lstStyle/>
          <a:p>
            <a:fld id="{520AB23B-9BF0-489E-A8C2-70A75979535F}" type="slidenum">
              <a:rPr lang="en-US" smtClean="0"/>
              <a:pPr/>
              <a:t>4</a:t>
            </a:fld>
            <a:endParaRPr lang="en-US" dirty="0"/>
          </a:p>
        </p:txBody>
      </p:sp>
      <p:sp>
        <p:nvSpPr>
          <p:cNvPr id="6" name="Date Placeholder 5"/>
          <p:cNvSpPr>
            <a:spLocks noGrp="1"/>
          </p:cNvSpPr>
          <p:nvPr>
            <p:ph type="dt" sz="half" idx="10"/>
          </p:nvPr>
        </p:nvSpPr>
        <p:spPr/>
        <p:txBody>
          <a:bodyPr/>
          <a:lstStyle/>
          <a:p>
            <a:r>
              <a:rPr lang="en-US"/>
              <a:t>January 8, 2019</a:t>
            </a:r>
            <a:endParaRPr lang="en-US" dirty="0"/>
          </a:p>
        </p:txBody>
      </p:sp>
      <p:graphicFrame>
        <p:nvGraphicFramePr>
          <p:cNvPr id="9" name="Content Placeholder 8">
            <a:extLst>
              <a:ext uri="{FF2B5EF4-FFF2-40B4-BE49-F238E27FC236}">
                <a16:creationId xmlns:a16="http://schemas.microsoft.com/office/drawing/2014/main" id="{E81E3AAE-A30D-4099-B484-02B28CE6C464}"/>
              </a:ext>
            </a:extLst>
          </p:cNvPr>
          <p:cNvGraphicFramePr>
            <a:graphicFrameLocks noGrp="1"/>
          </p:cNvGraphicFramePr>
          <p:nvPr>
            <p:ph sz="quarter" idx="1"/>
            <p:extLst>
              <p:ext uri="{D42A27DB-BD31-4B8C-83A1-F6EECF244321}">
                <p14:modId xmlns:p14="http://schemas.microsoft.com/office/powerpoint/2010/main" val="884515953"/>
              </p:ext>
            </p:extLst>
          </p:nvPr>
        </p:nvGraphicFramePr>
        <p:xfrm>
          <a:off x="723900" y="1300480"/>
          <a:ext cx="8382000" cy="5328920"/>
        </p:xfrm>
        <a:graphic>
          <a:graphicData uri="http://schemas.openxmlformats.org/drawingml/2006/table">
            <a:tbl>
              <a:tblPr firstRow="1" bandRow="1">
                <a:tableStyleId>{5C22544A-7EE6-4342-B048-85BDC9FD1C3A}</a:tableStyleId>
              </a:tblPr>
              <a:tblGrid>
                <a:gridCol w="2111821">
                  <a:extLst>
                    <a:ext uri="{9D8B030D-6E8A-4147-A177-3AD203B41FA5}">
                      <a16:colId xmlns:a16="http://schemas.microsoft.com/office/drawing/2014/main" val="2058158948"/>
                    </a:ext>
                  </a:extLst>
                </a:gridCol>
                <a:gridCol w="6270179">
                  <a:extLst>
                    <a:ext uri="{9D8B030D-6E8A-4147-A177-3AD203B41FA5}">
                      <a16:colId xmlns:a16="http://schemas.microsoft.com/office/drawing/2014/main" val="4117527635"/>
                    </a:ext>
                  </a:extLst>
                </a:gridCol>
              </a:tblGrid>
              <a:tr h="370840">
                <a:tc>
                  <a:txBody>
                    <a:bodyPr/>
                    <a:lstStyle/>
                    <a:p>
                      <a:pPr algn="ctr"/>
                      <a:r>
                        <a:rPr lang="en-US" sz="1600" dirty="0">
                          <a:solidFill>
                            <a:schemeClr val="tx1"/>
                          </a:solidFill>
                          <a:latin typeface="Garamond" panose="02020404030301010803" pitchFamily="18" charset="0"/>
                        </a:rPr>
                        <a:t>Step</a:t>
                      </a:r>
                    </a:p>
                  </a:txBody>
                  <a:tcPr/>
                </a:tc>
                <a:tc>
                  <a:txBody>
                    <a:bodyPr/>
                    <a:lstStyle/>
                    <a:p>
                      <a:pPr algn="ctr"/>
                      <a:r>
                        <a:rPr lang="en-US" sz="1600" dirty="0">
                          <a:solidFill>
                            <a:schemeClr val="tx1"/>
                          </a:solidFill>
                          <a:latin typeface="Garamond" panose="02020404030301010803" pitchFamily="18" charset="0"/>
                        </a:rPr>
                        <a:t>Description</a:t>
                      </a:r>
                    </a:p>
                  </a:txBody>
                  <a:tcPr/>
                </a:tc>
                <a:extLst>
                  <a:ext uri="{0D108BD9-81ED-4DB2-BD59-A6C34878D82A}">
                    <a16:rowId xmlns:a16="http://schemas.microsoft.com/office/drawing/2014/main" val="3213256639"/>
                  </a:ext>
                </a:extLst>
              </a:tr>
              <a:tr h="370840">
                <a:tc>
                  <a:txBody>
                    <a:bodyPr/>
                    <a:lstStyle/>
                    <a:p>
                      <a:pPr algn="ctr"/>
                      <a:r>
                        <a:rPr lang="en-US" sz="1600" dirty="0">
                          <a:solidFill>
                            <a:schemeClr val="tx1"/>
                          </a:solidFill>
                          <a:latin typeface="Garamond" panose="02020404030301010803" pitchFamily="18" charset="0"/>
                        </a:rPr>
                        <a:t>First Hearing:</a:t>
                      </a:r>
                    </a:p>
                    <a:p>
                      <a:pPr algn="ctr"/>
                      <a:r>
                        <a:rPr lang="en-US" sz="1600" dirty="0">
                          <a:solidFill>
                            <a:schemeClr val="tx1"/>
                          </a:solidFill>
                          <a:latin typeface="Garamond" panose="02020404030301010803" pitchFamily="18" charset="0"/>
                        </a:rPr>
                        <a:t>Jan. 8</a:t>
                      </a:r>
                    </a:p>
                  </a:txBody>
                  <a:tcPr/>
                </a:tc>
                <a:tc>
                  <a:txBody>
                    <a:bodyPr/>
                    <a:lstStyle/>
                    <a:p>
                      <a:pPr algn="ctr"/>
                      <a:r>
                        <a:rPr lang="en-US" sz="1600" dirty="0">
                          <a:solidFill>
                            <a:schemeClr val="tx1"/>
                          </a:solidFill>
                          <a:latin typeface="Garamond" panose="02020404030301010803" pitchFamily="18" charset="0"/>
                        </a:rPr>
                        <a:t>Held prior to release of draft maps.</a:t>
                      </a:r>
                    </a:p>
                    <a:p>
                      <a:pPr algn="ctr"/>
                      <a:r>
                        <a:rPr lang="en-US" sz="1600" dirty="0">
                          <a:solidFill>
                            <a:schemeClr val="tx1"/>
                          </a:solidFill>
                          <a:latin typeface="Garamond" panose="02020404030301010803" pitchFamily="18" charset="0"/>
                        </a:rPr>
                        <a:t>Education and to solicit input on the communities in the District.</a:t>
                      </a:r>
                    </a:p>
                  </a:txBody>
                  <a:tcPr/>
                </a:tc>
                <a:extLst>
                  <a:ext uri="{0D108BD9-81ED-4DB2-BD59-A6C34878D82A}">
                    <a16:rowId xmlns:a16="http://schemas.microsoft.com/office/drawing/2014/main" val="1672609799"/>
                  </a:ext>
                </a:extLst>
              </a:tr>
              <a:tr h="370840">
                <a:tc>
                  <a:txBody>
                    <a:bodyPr/>
                    <a:lstStyle/>
                    <a:p>
                      <a:pPr algn="ctr"/>
                      <a:r>
                        <a:rPr lang="en-US" sz="1600" dirty="0">
                          <a:solidFill>
                            <a:schemeClr val="tx1"/>
                          </a:solidFill>
                          <a:latin typeface="Garamond" panose="02020404030301010803" pitchFamily="18" charset="0"/>
                        </a:rPr>
                        <a:t>Community Workshops: Jan. 13</a:t>
                      </a:r>
                    </a:p>
                  </a:txBody>
                  <a:tcPr/>
                </a:tc>
                <a:tc>
                  <a:txBody>
                    <a:bodyPr/>
                    <a:lstStyle/>
                    <a:p>
                      <a:pPr algn="ctr"/>
                      <a:r>
                        <a:rPr lang="en-US" sz="1600" dirty="0">
                          <a:solidFill>
                            <a:schemeClr val="tx1"/>
                          </a:solidFill>
                          <a:latin typeface="Garamond" panose="02020404030301010803" pitchFamily="18" charset="0"/>
                        </a:rPr>
                        <a:t>Presentation of demographics and overview of process to draw district maps. Question and answers.</a:t>
                      </a:r>
                    </a:p>
                  </a:txBody>
                  <a:tcPr/>
                </a:tc>
                <a:extLst>
                  <a:ext uri="{0D108BD9-81ED-4DB2-BD59-A6C34878D82A}">
                    <a16:rowId xmlns:a16="http://schemas.microsoft.com/office/drawing/2014/main" val="3678673810"/>
                  </a:ext>
                </a:extLst>
              </a:tr>
              <a:tr h="370840">
                <a:tc>
                  <a:txBody>
                    <a:bodyPr/>
                    <a:lstStyle/>
                    <a:p>
                      <a:pPr algn="ctr"/>
                      <a:r>
                        <a:rPr lang="en-US" sz="1600" dirty="0">
                          <a:solidFill>
                            <a:schemeClr val="tx1"/>
                          </a:solidFill>
                          <a:latin typeface="Garamond" panose="02020404030301010803" pitchFamily="18" charset="0"/>
                        </a:rPr>
                        <a:t>Second Hearing:</a:t>
                      </a:r>
                    </a:p>
                    <a:p>
                      <a:pPr algn="ctr"/>
                      <a:r>
                        <a:rPr lang="en-US" sz="1600" dirty="0">
                          <a:solidFill>
                            <a:schemeClr val="tx1"/>
                          </a:solidFill>
                          <a:latin typeface="Garamond" panose="02020404030301010803" pitchFamily="18" charset="0"/>
                        </a:rPr>
                        <a:t>Jan. 17</a:t>
                      </a:r>
                    </a:p>
                  </a:txBody>
                  <a:tcPr/>
                </a:tc>
                <a:tc>
                  <a:txBody>
                    <a:bodyPr/>
                    <a:lstStyle/>
                    <a:p>
                      <a:pPr algn="ctr"/>
                      <a:r>
                        <a:rPr lang="en-US" sz="1600" dirty="0">
                          <a:solidFill>
                            <a:schemeClr val="tx1"/>
                          </a:solidFill>
                          <a:latin typeface="Garamond" panose="02020404030301010803" pitchFamily="18" charset="0"/>
                        </a:rPr>
                        <a:t>Held prior to release of draft maps.</a:t>
                      </a:r>
                    </a:p>
                    <a:p>
                      <a:pPr algn="ctr"/>
                      <a:r>
                        <a:rPr lang="en-US" sz="1600" dirty="0">
                          <a:solidFill>
                            <a:schemeClr val="tx1"/>
                          </a:solidFill>
                          <a:latin typeface="Garamond" panose="02020404030301010803" pitchFamily="18" charset="0"/>
                        </a:rPr>
                        <a:t>Education and to solicit input on the communities in the District.</a:t>
                      </a:r>
                    </a:p>
                  </a:txBody>
                  <a:tcPr/>
                </a:tc>
                <a:extLst>
                  <a:ext uri="{0D108BD9-81ED-4DB2-BD59-A6C34878D82A}">
                    <a16:rowId xmlns:a16="http://schemas.microsoft.com/office/drawing/2014/main" val="2817813796"/>
                  </a:ext>
                </a:extLst>
              </a:tr>
              <a:tr h="370840">
                <a:tc>
                  <a:txBody>
                    <a:bodyPr/>
                    <a:lstStyle/>
                    <a:p>
                      <a:pPr algn="ctr"/>
                      <a:r>
                        <a:rPr lang="en-US" sz="1600" dirty="0">
                          <a:solidFill>
                            <a:schemeClr val="tx1"/>
                          </a:solidFill>
                          <a:latin typeface="Garamond" panose="02020404030301010803" pitchFamily="18" charset="0"/>
                        </a:rPr>
                        <a:t>Release draft maps</a:t>
                      </a:r>
                    </a:p>
                  </a:txBody>
                  <a:tcPr/>
                </a:tc>
                <a:tc>
                  <a:txBody>
                    <a:bodyPr/>
                    <a:lstStyle/>
                    <a:p>
                      <a:pPr algn="ctr"/>
                      <a:r>
                        <a:rPr lang="en-US" sz="1600" dirty="0">
                          <a:solidFill>
                            <a:schemeClr val="tx1"/>
                          </a:solidFill>
                          <a:latin typeface="Garamond" panose="02020404030301010803" pitchFamily="18" charset="0"/>
                        </a:rPr>
                        <a:t>Maps must be posted at least 7 days prior to 3</a:t>
                      </a:r>
                      <a:r>
                        <a:rPr lang="en-US" sz="1600" baseline="30000" dirty="0">
                          <a:solidFill>
                            <a:schemeClr val="tx1"/>
                          </a:solidFill>
                          <a:latin typeface="Garamond" panose="02020404030301010803" pitchFamily="18" charset="0"/>
                        </a:rPr>
                        <a:t>rd</a:t>
                      </a:r>
                      <a:r>
                        <a:rPr lang="en-US" sz="1600" dirty="0">
                          <a:solidFill>
                            <a:schemeClr val="tx1"/>
                          </a:solidFill>
                          <a:latin typeface="Garamond" panose="02020404030301010803" pitchFamily="18" charset="0"/>
                        </a:rPr>
                        <a:t> hearing.</a:t>
                      </a:r>
                    </a:p>
                  </a:txBody>
                  <a:tcPr/>
                </a:tc>
                <a:extLst>
                  <a:ext uri="{0D108BD9-81ED-4DB2-BD59-A6C34878D82A}">
                    <a16:rowId xmlns:a16="http://schemas.microsoft.com/office/drawing/2014/main" val="2581473673"/>
                  </a:ext>
                </a:extLst>
              </a:tr>
              <a:tr h="370840">
                <a:tc>
                  <a:txBody>
                    <a:bodyPr/>
                    <a:lstStyle/>
                    <a:p>
                      <a:pPr algn="ctr"/>
                      <a:r>
                        <a:rPr lang="en-US" sz="1600" dirty="0">
                          <a:solidFill>
                            <a:schemeClr val="tx1"/>
                          </a:solidFill>
                          <a:latin typeface="Garamond" panose="02020404030301010803" pitchFamily="18" charset="0"/>
                        </a:rPr>
                        <a:t>First Hearing on Draft Maps: Feb. 4</a:t>
                      </a:r>
                    </a:p>
                  </a:txBody>
                  <a:tcPr/>
                </a:tc>
                <a:tc>
                  <a:txBody>
                    <a:bodyPr/>
                    <a:lstStyle/>
                    <a:p>
                      <a:pPr algn="ctr"/>
                      <a:r>
                        <a:rPr lang="en-US" sz="1600" dirty="0">
                          <a:solidFill>
                            <a:schemeClr val="tx1"/>
                          </a:solidFill>
                          <a:latin typeface="Garamond" panose="02020404030301010803" pitchFamily="18" charset="0"/>
                        </a:rPr>
                        <a:t>Two meetings to discuss and revise the draft maps and to discuss the election sequencing.</a:t>
                      </a:r>
                    </a:p>
                  </a:txBody>
                  <a:tcPr/>
                </a:tc>
                <a:extLst>
                  <a:ext uri="{0D108BD9-81ED-4DB2-BD59-A6C34878D82A}">
                    <a16:rowId xmlns:a16="http://schemas.microsoft.com/office/drawing/2014/main" val="1267378917"/>
                  </a:ext>
                </a:extLst>
              </a:tr>
              <a:tr h="370840">
                <a:tc>
                  <a:txBody>
                    <a:bodyPr/>
                    <a:lstStyle/>
                    <a:p>
                      <a:pPr algn="ctr"/>
                      <a:r>
                        <a:rPr lang="en-US" sz="1600" dirty="0">
                          <a:solidFill>
                            <a:schemeClr val="tx1"/>
                          </a:solidFill>
                          <a:latin typeface="Garamond" panose="02020404030301010803" pitchFamily="18" charset="0"/>
                        </a:rPr>
                        <a:t>Community Workshops: Feb. 9</a:t>
                      </a:r>
                    </a:p>
                  </a:txBody>
                  <a:tcPr/>
                </a:tc>
                <a:tc>
                  <a:txBody>
                    <a:bodyPr/>
                    <a:lstStyle/>
                    <a:p>
                      <a:pPr algn="ctr"/>
                      <a:r>
                        <a:rPr lang="en-US" sz="1600" dirty="0">
                          <a:solidFill>
                            <a:schemeClr val="tx1"/>
                          </a:solidFill>
                          <a:latin typeface="Garamond" panose="02020404030301010803" pitchFamily="18" charset="0"/>
                        </a:rPr>
                        <a:t>Public input on draft maps and proposed sequence of elections.</a:t>
                      </a:r>
                    </a:p>
                  </a:txBody>
                  <a:tcPr/>
                </a:tc>
                <a:extLst>
                  <a:ext uri="{0D108BD9-81ED-4DB2-BD59-A6C34878D82A}">
                    <a16:rowId xmlns:a16="http://schemas.microsoft.com/office/drawing/2014/main" val="3488706203"/>
                  </a:ext>
                </a:extLst>
              </a:tr>
              <a:tr h="370840">
                <a:tc>
                  <a:txBody>
                    <a:bodyPr/>
                    <a:lstStyle/>
                    <a:p>
                      <a:pPr algn="ctr"/>
                      <a:r>
                        <a:rPr lang="en-US" sz="1600" dirty="0">
                          <a:solidFill>
                            <a:schemeClr val="tx1"/>
                          </a:solidFill>
                          <a:latin typeface="Garamond" panose="02020404030301010803" pitchFamily="18" charset="0"/>
                        </a:rPr>
                        <a:t>Second Hearing on Draft Maps: Feb. 12</a:t>
                      </a:r>
                    </a:p>
                  </a:txBody>
                  <a:tcPr/>
                </a:tc>
                <a:tc>
                  <a:txBody>
                    <a:bodyPr/>
                    <a:lstStyle/>
                    <a:p>
                      <a:pPr algn="ctr"/>
                      <a:r>
                        <a:rPr lang="en-US" sz="1600" dirty="0">
                          <a:solidFill>
                            <a:schemeClr val="tx1"/>
                          </a:solidFill>
                          <a:latin typeface="Garamond" panose="02020404030301010803" pitchFamily="18" charset="0"/>
                        </a:rPr>
                        <a:t>Public hearing to discuss and take public comment on draft maps and proposed sequence of elections. Map selection &amp; ordinance introduction.</a:t>
                      </a:r>
                    </a:p>
                  </a:txBody>
                  <a:tcPr/>
                </a:tc>
                <a:extLst>
                  <a:ext uri="{0D108BD9-81ED-4DB2-BD59-A6C34878D82A}">
                    <a16:rowId xmlns:a16="http://schemas.microsoft.com/office/drawing/2014/main" val="1403318805"/>
                  </a:ext>
                </a:extLst>
              </a:tr>
              <a:tr h="370840">
                <a:tc>
                  <a:txBody>
                    <a:bodyPr/>
                    <a:lstStyle/>
                    <a:p>
                      <a:pPr algn="ctr"/>
                      <a:r>
                        <a:rPr lang="en-US" sz="1600" dirty="0">
                          <a:solidFill>
                            <a:schemeClr val="tx1"/>
                          </a:solidFill>
                          <a:latin typeface="Garamond" panose="02020404030301010803" pitchFamily="18" charset="0"/>
                        </a:rPr>
                        <a:t>2020</a:t>
                      </a:r>
                    </a:p>
                  </a:txBody>
                  <a:tcPr/>
                </a:tc>
                <a:tc>
                  <a:txBody>
                    <a:bodyPr/>
                    <a:lstStyle/>
                    <a:p>
                      <a:pPr algn="ctr"/>
                      <a:r>
                        <a:rPr lang="en-US" sz="1600" dirty="0">
                          <a:solidFill>
                            <a:schemeClr val="tx1"/>
                          </a:solidFill>
                          <a:latin typeface="Garamond" panose="02020404030301010803" pitchFamily="18" charset="0"/>
                        </a:rPr>
                        <a:t>First by-district elections</a:t>
                      </a:r>
                    </a:p>
                  </a:txBody>
                  <a:tcPr/>
                </a:tc>
                <a:extLst>
                  <a:ext uri="{0D108BD9-81ED-4DB2-BD59-A6C34878D82A}">
                    <a16:rowId xmlns:a16="http://schemas.microsoft.com/office/drawing/2014/main" val="75245588"/>
                  </a:ext>
                </a:extLst>
              </a:tr>
              <a:tr h="370840">
                <a:tc>
                  <a:txBody>
                    <a:bodyPr/>
                    <a:lstStyle/>
                    <a:p>
                      <a:pPr algn="ctr"/>
                      <a:r>
                        <a:rPr lang="en-US" sz="1600" dirty="0">
                          <a:solidFill>
                            <a:schemeClr val="tx1"/>
                          </a:solidFill>
                          <a:latin typeface="Garamond" panose="02020404030301010803" pitchFamily="18" charset="0"/>
                        </a:rPr>
                        <a:t>2021</a:t>
                      </a:r>
                    </a:p>
                  </a:txBody>
                  <a:tcPr/>
                </a:tc>
                <a:tc>
                  <a:txBody>
                    <a:bodyPr/>
                    <a:lstStyle/>
                    <a:p>
                      <a:pPr algn="ctr"/>
                      <a:r>
                        <a:rPr lang="en-US" sz="1600" dirty="0">
                          <a:solidFill>
                            <a:schemeClr val="tx1"/>
                          </a:solidFill>
                          <a:latin typeface="Garamond" panose="02020404030301010803" pitchFamily="18" charset="0"/>
                        </a:rPr>
                        <a:t>Map adjusted using 2020 Census data</a:t>
                      </a:r>
                    </a:p>
                  </a:txBody>
                  <a:tcPr/>
                </a:tc>
                <a:extLst>
                  <a:ext uri="{0D108BD9-81ED-4DB2-BD59-A6C34878D82A}">
                    <a16:rowId xmlns:a16="http://schemas.microsoft.com/office/drawing/2014/main" val="4242853074"/>
                  </a:ext>
                </a:extLst>
              </a:tr>
              <a:tr h="370840">
                <a:tc>
                  <a:txBody>
                    <a:bodyPr/>
                    <a:lstStyle/>
                    <a:p>
                      <a:pPr algn="ctr"/>
                      <a:r>
                        <a:rPr lang="en-US" sz="1600" dirty="0">
                          <a:solidFill>
                            <a:schemeClr val="tx1"/>
                          </a:solidFill>
                          <a:latin typeface="Garamond" panose="02020404030301010803" pitchFamily="18" charset="0"/>
                        </a:rPr>
                        <a:t>2022</a:t>
                      </a:r>
                    </a:p>
                  </a:txBody>
                  <a:tcPr/>
                </a:tc>
                <a:tc>
                  <a:txBody>
                    <a:bodyPr/>
                    <a:lstStyle/>
                    <a:p>
                      <a:pPr algn="ctr"/>
                      <a:r>
                        <a:rPr lang="en-US" sz="1600" dirty="0">
                          <a:solidFill>
                            <a:schemeClr val="tx1"/>
                          </a:solidFill>
                          <a:latin typeface="Garamond" panose="02020404030301010803" pitchFamily="18" charset="0"/>
                        </a:rPr>
                        <a:t>Remaining districts hold first by-district elections</a:t>
                      </a:r>
                    </a:p>
                  </a:txBody>
                  <a:tcPr/>
                </a:tc>
                <a:extLst>
                  <a:ext uri="{0D108BD9-81ED-4DB2-BD59-A6C34878D82A}">
                    <a16:rowId xmlns:a16="http://schemas.microsoft.com/office/drawing/2014/main" val="1043357623"/>
                  </a:ext>
                </a:extLst>
              </a:tr>
            </a:tbl>
          </a:graphicData>
        </a:graphic>
      </p:graphicFrame>
    </p:spTree>
    <p:extLst>
      <p:ext uri="{BB962C8B-B14F-4D97-AF65-F5344CB8AC3E}">
        <p14:creationId xmlns:p14="http://schemas.microsoft.com/office/powerpoint/2010/main" val="173855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28800" y="228600"/>
            <a:ext cx="6937375" cy="990600"/>
          </a:xfrm>
        </p:spPr>
        <p:txBody>
          <a:bodyPr/>
          <a:lstStyle/>
          <a:p>
            <a:r>
              <a:rPr lang="en-US" altLang="en-US" dirty="0"/>
              <a:t>Districting Rules and Goals</a:t>
            </a:r>
          </a:p>
        </p:txBody>
      </p:sp>
      <p:sp>
        <p:nvSpPr>
          <p:cNvPr id="20484" name="Content Placeholder 3"/>
          <p:cNvSpPr>
            <a:spLocks noGrp="1"/>
          </p:cNvSpPr>
          <p:nvPr>
            <p:ph sz="quarter" idx="4294967295"/>
          </p:nvPr>
        </p:nvSpPr>
        <p:spPr>
          <a:xfrm>
            <a:off x="152400" y="2397124"/>
            <a:ext cx="4114800" cy="1412875"/>
          </a:xfrm>
          <a:ln>
            <a:solidFill>
              <a:schemeClr val="accent2"/>
            </a:solidFill>
            <a:miter lim="800000"/>
            <a:headEnd/>
            <a:tailEnd/>
          </a:ln>
        </p:spPr>
        <p:txBody>
          <a:bodyPr>
            <a:normAutofit/>
          </a:bodyPr>
          <a:lstStyle/>
          <a:p>
            <a:r>
              <a:rPr lang="en-US" altLang="en-US" sz="2400" b="1" dirty="0"/>
              <a:t>Equal Population</a:t>
            </a:r>
            <a:endParaRPr lang="en-US" altLang="en-US" sz="2000" dirty="0"/>
          </a:p>
          <a:p>
            <a:r>
              <a:rPr lang="en-US" altLang="en-US" sz="2400" b="1" dirty="0"/>
              <a:t>Federal</a:t>
            </a:r>
            <a:r>
              <a:rPr lang="en-US" altLang="en-US" sz="2400" dirty="0"/>
              <a:t> </a:t>
            </a:r>
            <a:r>
              <a:rPr lang="en-US" altLang="en-US" sz="2400" b="1" dirty="0"/>
              <a:t>Voting Rights Act</a:t>
            </a:r>
          </a:p>
          <a:p>
            <a:r>
              <a:rPr lang="en-US" altLang="en-US" sz="2400" b="1" dirty="0"/>
              <a:t>No Racial Gerrymandering</a:t>
            </a:r>
          </a:p>
          <a:p>
            <a:pPr lvl="1"/>
            <a:endParaRPr lang="en-US" altLang="en-US" sz="3200" dirty="0"/>
          </a:p>
        </p:txBody>
      </p:sp>
      <p:sp>
        <p:nvSpPr>
          <p:cNvPr id="7" name="Content Placeholder 7"/>
          <p:cNvSpPr>
            <a:spLocks noGrp="1"/>
          </p:cNvSpPr>
          <p:nvPr>
            <p:ph sz="quarter" idx="4294967295"/>
          </p:nvPr>
        </p:nvSpPr>
        <p:spPr>
          <a:xfrm>
            <a:off x="4267200" y="2374899"/>
            <a:ext cx="4648200" cy="3797301"/>
          </a:xfrm>
          <a:ln>
            <a:solidFill>
              <a:schemeClr val="accent4"/>
            </a:solidFill>
          </a:ln>
        </p:spPr>
        <p:txBody>
          <a:bodyPr>
            <a:noAutofit/>
          </a:bodyPr>
          <a:lstStyle/>
          <a:p>
            <a:pPr>
              <a:defRPr/>
            </a:pPr>
            <a:r>
              <a:rPr lang="en-US" altLang="en-US" sz="2400" b="1" dirty="0"/>
              <a:t>Communities of interest</a:t>
            </a:r>
          </a:p>
          <a:p>
            <a:pPr>
              <a:defRPr/>
            </a:pPr>
            <a:r>
              <a:rPr lang="en-US" altLang="en-US" sz="2400" b="1" dirty="0"/>
              <a:t>Compact</a:t>
            </a:r>
          </a:p>
          <a:p>
            <a:pPr>
              <a:defRPr/>
            </a:pPr>
            <a:r>
              <a:rPr lang="en-US" altLang="en-US" sz="2400" b="1" dirty="0"/>
              <a:t>Contiguous</a:t>
            </a:r>
          </a:p>
          <a:p>
            <a:pPr>
              <a:defRPr/>
            </a:pPr>
            <a:r>
              <a:rPr lang="en-US" altLang="en-US" sz="2400" b="1" dirty="0"/>
              <a:t>Visible (Natural &amp; man-made) boundaries</a:t>
            </a:r>
          </a:p>
          <a:p>
            <a:pPr>
              <a:defRPr/>
            </a:pPr>
            <a:r>
              <a:rPr lang="en-US" altLang="en-US" sz="2400" b="1" dirty="0"/>
              <a:t>Respect voters’ choices / continuity in office</a:t>
            </a:r>
          </a:p>
          <a:p>
            <a:pPr>
              <a:defRPr/>
            </a:pPr>
            <a:r>
              <a:rPr lang="en-US" altLang="en-US" sz="2400" b="1" i="1" dirty="0">
                <a:solidFill>
                  <a:schemeClr val="accent6">
                    <a:lumMod val="75000"/>
                  </a:schemeClr>
                </a:solidFill>
              </a:rPr>
              <a:t>Planned future growth</a:t>
            </a:r>
          </a:p>
        </p:txBody>
      </p:sp>
      <p:sp>
        <p:nvSpPr>
          <p:cNvPr id="20486" name="Text Placeholder 5"/>
          <p:cNvSpPr txBox="1">
            <a:spLocks/>
          </p:cNvSpPr>
          <p:nvPr/>
        </p:nvSpPr>
        <p:spPr bwMode="auto">
          <a:xfrm>
            <a:off x="152400" y="1752600"/>
            <a:ext cx="4114800" cy="6397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Garamond" panose="02020404030301010803" pitchFamily="18"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Garamond" panose="02020404030301010803" pitchFamily="18"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Garamond" panose="02020404030301010803" pitchFamily="18" charset="0"/>
              </a:defRPr>
            </a:lvl3pPr>
            <a:lvl4pPr indent="-228600">
              <a:spcBef>
                <a:spcPts val="400"/>
              </a:spcBef>
              <a:buClr>
                <a:srgbClr val="A5AB81"/>
              </a:buClr>
              <a:buSzPct val="75000"/>
              <a:buFont typeface="Wingdings" panose="05000000000000000000" pitchFamily="2" charset="2"/>
              <a:buChar char=""/>
              <a:defRPr sz="2000">
                <a:solidFill>
                  <a:schemeClr val="tx1"/>
                </a:solidFill>
                <a:latin typeface="Garamond" panose="02020404030301010803" pitchFamily="18" charset="0"/>
              </a:defRPr>
            </a:lvl4pPr>
            <a:lvl5pPr indent="-228600">
              <a:spcBef>
                <a:spcPts val="400"/>
              </a:spcBef>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9pPr>
          </a:lstStyle>
          <a:p>
            <a:pPr algn="ctr" eaLnBrk="1" hangingPunct="1">
              <a:buFont typeface="Wingdings" panose="05000000000000000000" pitchFamily="2" charset="2"/>
              <a:buNone/>
            </a:pPr>
            <a:r>
              <a:rPr lang="en-US" altLang="en-US" sz="2000" b="1" dirty="0">
                <a:solidFill>
                  <a:schemeClr val="bg1"/>
                </a:solidFill>
              </a:rPr>
              <a:t>Federal Laws</a:t>
            </a:r>
          </a:p>
        </p:txBody>
      </p:sp>
      <p:sp>
        <p:nvSpPr>
          <p:cNvPr id="9" name="Text Placeholder 6"/>
          <p:cNvSpPr txBox="1">
            <a:spLocks/>
          </p:cNvSpPr>
          <p:nvPr/>
        </p:nvSpPr>
        <p:spPr>
          <a:xfrm>
            <a:off x="4267200" y="1752600"/>
            <a:ext cx="4645025" cy="639763"/>
          </a:xfrm>
          <a:prstGeom prst="rect">
            <a:avLst/>
          </a:prstGeom>
          <a:solidFill>
            <a:schemeClr val="accent4"/>
          </a:solidFill>
        </p:spPr>
        <p:txBody>
          <a:bodyPr anchor="ct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defRPr/>
            </a:pPr>
            <a:r>
              <a:rPr lang="en-US" sz="2000" b="1" dirty="0">
                <a:solidFill>
                  <a:schemeClr val="bg1"/>
                </a:solidFill>
              </a:rPr>
              <a:t>Traditional Redistricting Principles</a:t>
            </a:r>
          </a:p>
        </p:txBody>
      </p:sp>
      <p:sp>
        <p:nvSpPr>
          <p:cNvPr id="3" name="Slide Number Placeholder 2"/>
          <p:cNvSpPr>
            <a:spLocks noGrp="1"/>
          </p:cNvSpPr>
          <p:nvPr>
            <p:ph type="sldNum" sz="quarter" idx="12"/>
          </p:nvPr>
        </p:nvSpPr>
        <p:spPr/>
        <p:txBody>
          <a:bodyPr>
            <a:normAutofit fontScale="85000" lnSpcReduction="20000"/>
          </a:bodyPr>
          <a:lstStyle/>
          <a:p>
            <a:fld id="{520AB23B-9BF0-489E-A8C2-70A75979535F}" type="slidenum">
              <a:rPr lang="en-US" smtClean="0"/>
              <a:pPr/>
              <a:t>5</a:t>
            </a:fld>
            <a:endParaRPr lang="en-US" dirty="0"/>
          </a:p>
        </p:txBody>
      </p:sp>
      <p:sp>
        <p:nvSpPr>
          <p:cNvPr id="4" name="Date Placeholder 3"/>
          <p:cNvSpPr>
            <a:spLocks noGrp="1"/>
          </p:cNvSpPr>
          <p:nvPr>
            <p:ph type="dt" sz="half" idx="10"/>
          </p:nvPr>
        </p:nvSpPr>
        <p:spPr/>
        <p:txBody>
          <a:bodyPr/>
          <a:lstStyle/>
          <a:p>
            <a:r>
              <a:rPr lang="en-US"/>
              <a:t>January 8, 2019</a:t>
            </a:r>
            <a:endParaRPr lang="en-US" dirty="0"/>
          </a:p>
        </p:txBody>
      </p:sp>
      <p:pic>
        <p:nvPicPr>
          <p:cNvPr id="10" name="Picture 9">
            <a:extLst>
              <a:ext uri="{FF2B5EF4-FFF2-40B4-BE49-F238E27FC236}">
                <a16:creationId xmlns:a16="http://schemas.microsoft.com/office/drawing/2014/main" id="{041040D2-AE72-4D3D-BBA6-FB9E885AD3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602" y="4876800"/>
            <a:ext cx="2413416" cy="1600200"/>
          </a:xfrm>
          <a:prstGeom prst="rect">
            <a:avLst/>
          </a:prstGeom>
        </p:spPr>
      </p:pic>
    </p:spTree>
    <p:extLst>
      <p:ext uri="{BB962C8B-B14F-4D97-AF65-F5344CB8AC3E}">
        <p14:creationId xmlns:p14="http://schemas.microsoft.com/office/powerpoint/2010/main" val="264513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January 8, 2019</a:t>
            </a:r>
            <a:endParaRPr lang="en-US" dirty="0"/>
          </a:p>
        </p:txBody>
      </p:sp>
      <p:sp>
        <p:nvSpPr>
          <p:cNvPr id="5" name="Title 4"/>
          <p:cNvSpPr>
            <a:spLocks noGrp="1"/>
          </p:cNvSpPr>
          <p:nvPr>
            <p:ph type="title"/>
          </p:nvPr>
        </p:nvSpPr>
        <p:spPr>
          <a:xfrm>
            <a:off x="0" y="1371600"/>
            <a:ext cx="1933367" cy="990600"/>
          </a:xfrm>
        </p:spPr>
        <p:txBody>
          <a:bodyPr>
            <a:noAutofit/>
          </a:bodyPr>
          <a:lstStyle/>
          <a:p>
            <a:pPr algn="ctr"/>
            <a:r>
              <a:rPr lang="en-US" sz="2400" dirty="0"/>
              <a:t>Demographic Summary</a:t>
            </a:r>
          </a:p>
        </p:txBody>
      </p:sp>
      <p:sp>
        <p:nvSpPr>
          <p:cNvPr id="2" name="Slide Number Placeholder 1"/>
          <p:cNvSpPr>
            <a:spLocks noGrp="1"/>
          </p:cNvSpPr>
          <p:nvPr>
            <p:ph type="sldNum" sz="quarter" idx="12"/>
          </p:nvPr>
        </p:nvSpPr>
        <p:spPr/>
        <p:txBody>
          <a:bodyPr>
            <a:normAutofit fontScale="85000" lnSpcReduction="20000"/>
          </a:bodyPr>
          <a:lstStyle/>
          <a:p>
            <a:fld id="{520AB23B-9BF0-489E-A8C2-70A75979535F}" type="slidenum">
              <a:rPr lang="en-US" smtClean="0"/>
              <a:pPr/>
              <a:t>6</a:t>
            </a:fld>
            <a:endParaRPr lang="en-US" dirty="0"/>
          </a:p>
        </p:txBody>
      </p:sp>
      <p:sp>
        <p:nvSpPr>
          <p:cNvPr id="8" name="TextBox 7"/>
          <p:cNvSpPr txBox="1"/>
          <p:nvPr/>
        </p:nvSpPr>
        <p:spPr>
          <a:xfrm>
            <a:off x="0" y="2286000"/>
            <a:ext cx="1933367" cy="4278094"/>
          </a:xfrm>
          <a:prstGeom prst="rect">
            <a:avLst/>
          </a:prstGeom>
          <a:solidFill>
            <a:schemeClr val="accent4">
              <a:lumMod val="20000"/>
              <a:lumOff val="80000"/>
            </a:schemeClr>
          </a:solidFill>
        </p:spPr>
        <p:txBody>
          <a:bodyPr wrap="square" rtlCol="0">
            <a:spAutoFit/>
          </a:bodyPr>
          <a:lstStyle/>
          <a:p>
            <a:pPr algn="ctr"/>
            <a:r>
              <a:rPr lang="en-US" sz="1600" b="1" dirty="0">
                <a:latin typeface="Garamond" panose="02020404030301010803" pitchFamily="18" charset="0"/>
              </a:rPr>
              <a:t>Latinos are 20% of the total population and 21% of the eligible voters (measured by Citizen Voting Age Population data).</a:t>
            </a:r>
          </a:p>
          <a:p>
            <a:pPr algn="ctr"/>
            <a:endParaRPr lang="en-US" sz="1600" b="1" dirty="0">
              <a:latin typeface="Garamond" panose="02020404030301010803" pitchFamily="18" charset="0"/>
            </a:endParaRPr>
          </a:p>
          <a:p>
            <a:pPr algn="ctr"/>
            <a:r>
              <a:rPr lang="en-US" sz="1600" b="1" dirty="0">
                <a:latin typeface="Garamond" panose="02020404030301010803" pitchFamily="18" charset="0"/>
              </a:rPr>
              <a:t>Asian-Americans are 15% of eligible voters and African-Americans are 5%.</a:t>
            </a:r>
          </a:p>
          <a:p>
            <a:pPr algn="ctr"/>
            <a:endParaRPr lang="en-US" sz="1600" b="1" dirty="0">
              <a:latin typeface="Garamond" panose="02020404030301010803" pitchFamily="18" charset="0"/>
            </a:endParaRPr>
          </a:p>
          <a:p>
            <a:pPr algn="ctr"/>
            <a:r>
              <a:rPr lang="en-US" sz="1600" b="1" dirty="0">
                <a:latin typeface="Garamond" panose="02020404030301010803" pitchFamily="18" charset="0"/>
              </a:rPr>
              <a:t>With 5 districts, each district would have about 6,985 residents.</a:t>
            </a:r>
          </a:p>
        </p:txBody>
      </p:sp>
      <p:graphicFrame>
        <p:nvGraphicFramePr>
          <p:cNvPr id="4" name="Object 3">
            <a:extLst>
              <a:ext uri="{FF2B5EF4-FFF2-40B4-BE49-F238E27FC236}">
                <a16:creationId xmlns:a16="http://schemas.microsoft.com/office/drawing/2014/main" id="{E5312AFB-F2CF-415F-AA32-8A7610E0150E}"/>
              </a:ext>
            </a:extLst>
          </p:cNvPr>
          <p:cNvGraphicFramePr>
            <a:graphicFrameLocks noChangeAspect="1"/>
          </p:cNvGraphicFramePr>
          <p:nvPr>
            <p:extLst>
              <p:ext uri="{D42A27DB-BD31-4B8C-83A1-F6EECF244321}">
                <p14:modId xmlns:p14="http://schemas.microsoft.com/office/powerpoint/2010/main" val="2621431401"/>
              </p:ext>
            </p:extLst>
          </p:nvPr>
        </p:nvGraphicFramePr>
        <p:xfrm>
          <a:off x="1933367" y="381000"/>
          <a:ext cx="7222289" cy="6481967"/>
        </p:xfrm>
        <a:graphic>
          <a:graphicData uri="http://schemas.openxmlformats.org/presentationml/2006/ole">
            <mc:AlternateContent xmlns:mc="http://schemas.openxmlformats.org/markup-compatibility/2006">
              <mc:Choice xmlns:v="urn:schemas-microsoft-com:vml" Requires="v">
                <p:oleObj spid="_x0000_s1054" name="Worksheet" r:id="rId4" imgW="6210265" imgH="5574069" progId="Excel.Sheet.12">
                  <p:embed/>
                </p:oleObj>
              </mc:Choice>
              <mc:Fallback>
                <p:oleObj name="Worksheet" r:id="rId4" imgW="6210265" imgH="5574069" progId="Excel.Sheet.12">
                  <p:embed/>
                  <p:pic>
                    <p:nvPicPr>
                      <p:cNvPr id="0" name=""/>
                      <p:cNvPicPr/>
                      <p:nvPr/>
                    </p:nvPicPr>
                    <p:blipFill>
                      <a:blip r:embed="rId5"/>
                      <a:stretch>
                        <a:fillRect/>
                      </a:stretch>
                    </p:blipFill>
                    <p:spPr>
                      <a:xfrm>
                        <a:off x="1933367" y="381000"/>
                        <a:ext cx="7222289" cy="648196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65659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3F79FE-E16C-45E8-8096-0AA46E29A1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79542" y="1219200"/>
            <a:ext cx="4164458" cy="5334000"/>
          </a:xfrm>
          <a:prstGeom prst="rect">
            <a:avLst/>
          </a:prstGeom>
        </p:spPr>
      </p:pic>
      <p:pic>
        <p:nvPicPr>
          <p:cNvPr id="5" name="Picture 4">
            <a:extLst>
              <a:ext uri="{FF2B5EF4-FFF2-40B4-BE49-F238E27FC236}">
                <a16:creationId xmlns:a16="http://schemas.microsoft.com/office/drawing/2014/main" id="{ED77C151-DFFF-4B11-A9BA-4FEE47E5A72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8042" y="1143896"/>
            <a:ext cx="4170158" cy="5341302"/>
          </a:xfrm>
          <a:prstGeom prst="rect">
            <a:avLst/>
          </a:prstGeom>
        </p:spPr>
      </p:pic>
      <p:sp>
        <p:nvSpPr>
          <p:cNvPr id="3" name="Date Placeholder 2"/>
          <p:cNvSpPr>
            <a:spLocks noGrp="1"/>
          </p:cNvSpPr>
          <p:nvPr>
            <p:ph type="dt" sz="half" idx="10"/>
          </p:nvPr>
        </p:nvSpPr>
        <p:spPr/>
        <p:txBody>
          <a:bodyPr/>
          <a:lstStyle/>
          <a:p>
            <a:r>
              <a:rPr lang="en-US"/>
              <a:t>January 8, 2019</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520AB23B-9BF0-489E-A8C2-70A75979535F}" type="slidenum">
              <a:rPr lang="en-US" smtClean="0"/>
              <a:pPr/>
              <a:t>7</a:t>
            </a:fld>
            <a:endParaRPr lang="en-US" dirty="0"/>
          </a:p>
        </p:txBody>
      </p:sp>
      <p:sp>
        <p:nvSpPr>
          <p:cNvPr id="9" name="Title 8"/>
          <p:cNvSpPr>
            <a:spLocks noGrp="1"/>
          </p:cNvSpPr>
          <p:nvPr>
            <p:ph type="title"/>
          </p:nvPr>
        </p:nvSpPr>
        <p:spPr>
          <a:xfrm>
            <a:off x="1752600" y="228600"/>
            <a:ext cx="7013448" cy="990600"/>
          </a:xfrm>
        </p:spPr>
        <p:txBody>
          <a:bodyPr/>
          <a:lstStyle/>
          <a:p>
            <a:r>
              <a:rPr lang="en-US" dirty="0"/>
              <a:t>Protected Class Populations</a:t>
            </a:r>
          </a:p>
        </p:txBody>
      </p:sp>
      <p:sp>
        <p:nvSpPr>
          <p:cNvPr id="13" name="TextBox 12"/>
          <p:cNvSpPr txBox="1"/>
          <p:nvPr/>
        </p:nvSpPr>
        <p:spPr>
          <a:xfrm>
            <a:off x="472664" y="1143000"/>
            <a:ext cx="2819400" cy="646331"/>
          </a:xfrm>
          <a:prstGeom prst="rect">
            <a:avLst/>
          </a:prstGeom>
          <a:solidFill>
            <a:schemeClr val="accent4">
              <a:lumMod val="20000"/>
              <a:lumOff val="80000"/>
            </a:schemeClr>
          </a:solidFill>
        </p:spPr>
        <p:txBody>
          <a:bodyPr wrap="square" rtlCol="0">
            <a:spAutoFit/>
          </a:bodyPr>
          <a:lstStyle/>
          <a:p>
            <a:r>
              <a:rPr lang="en-US" b="1" dirty="0">
                <a:latin typeface="Garamond" panose="02020404030301010803" pitchFamily="18" charset="0"/>
              </a:rPr>
              <a:t>Latinos are particularly concentrated around I-10.</a:t>
            </a:r>
          </a:p>
        </p:txBody>
      </p:sp>
      <p:sp>
        <p:nvSpPr>
          <p:cNvPr id="8" name="TextBox 7">
            <a:extLst>
              <a:ext uri="{FF2B5EF4-FFF2-40B4-BE49-F238E27FC236}">
                <a16:creationId xmlns:a16="http://schemas.microsoft.com/office/drawing/2014/main" id="{10268BC4-5E48-47E8-9EA5-0844FE5C3C0E}"/>
              </a:ext>
            </a:extLst>
          </p:cNvPr>
          <p:cNvSpPr txBox="1"/>
          <p:nvPr/>
        </p:nvSpPr>
        <p:spPr>
          <a:xfrm>
            <a:off x="4648200" y="1219200"/>
            <a:ext cx="3429000" cy="646331"/>
          </a:xfrm>
          <a:prstGeom prst="rect">
            <a:avLst/>
          </a:prstGeom>
          <a:solidFill>
            <a:schemeClr val="accent4">
              <a:lumMod val="20000"/>
              <a:lumOff val="80000"/>
            </a:schemeClr>
          </a:solidFill>
        </p:spPr>
        <p:txBody>
          <a:bodyPr wrap="square" rtlCol="0">
            <a:spAutoFit/>
          </a:bodyPr>
          <a:lstStyle/>
          <a:p>
            <a:r>
              <a:rPr lang="en-US" b="1" dirty="0">
                <a:latin typeface="Garamond" panose="02020404030301010803" pitchFamily="18" charset="0"/>
              </a:rPr>
              <a:t>Asian-Americans are particularly concentrated in the northeast.</a:t>
            </a:r>
          </a:p>
        </p:txBody>
      </p:sp>
      <p:sp>
        <p:nvSpPr>
          <p:cNvPr id="11" name="TextBox 10">
            <a:extLst>
              <a:ext uri="{FF2B5EF4-FFF2-40B4-BE49-F238E27FC236}">
                <a16:creationId xmlns:a16="http://schemas.microsoft.com/office/drawing/2014/main" id="{55B977EE-97E8-49F0-8021-782DBAB34130}"/>
              </a:ext>
            </a:extLst>
          </p:cNvPr>
          <p:cNvSpPr txBox="1"/>
          <p:nvPr/>
        </p:nvSpPr>
        <p:spPr>
          <a:xfrm>
            <a:off x="1981200" y="6519446"/>
            <a:ext cx="5328621" cy="338554"/>
          </a:xfrm>
          <a:prstGeom prst="rect">
            <a:avLst/>
          </a:prstGeom>
          <a:solidFill>
            <a:schemeClr val="accent4">
              <a:lumMod val="20000"/>
              <a:lumOff val="80000"/>
            </a:schemeClr>
          </a:solidFill>
        </p:spPr>
        <p:txBody>
          <a:bodyPr wrap="square" rtlCol="0">
            <a:spAutoFit/>
          </a:bodyPr>
          <a:lstStyle/>
          <a:p>
            <a:r>
              <a:rPr lang="en-US" sz="1600" b="1" dirty="0">
                <a:latin typeface="Garamond" panose="02020404030301010803" pitchFamily="18" charset="0"/>
              </a:rPr>
              <a:t>There is no large concentration of African-American voters.</a:t>
            </a:r>
          </a:p>
        </p:txBody>
      </p:sp>
    </p:spTree>
    <p:extLst>
      <p:ext uri="{BB962C8B-B14F-4D97-AF65-F5344CB8AC3E}">
        <p14:creationId xmlns:p14="http://schemas.microsoft.com/office/powerpoint/2010/main" val="300087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Communities of Interest</a:t>
            </a:r>
          </a:p>
        </p:txBody>
      </p:sp>
      <p:sp>
        <p:nvSpPr>
          <p:cNvPr id="5" name="Date Placeholder 4"/>
          <p:cNvSpPr>
            <a:spLocks noGrp="1"/>
          </p:cNvSpPr>
          <p:nvPr>
            <p:ph type="dt" sz="half" idx="10"/>
          </p:nvPr>
        </p:nvSpPr>
        <p:spPr/>
        <p:txBody>
          <a:bodyPr/>
          <a:lstStyle/>
          <a:p>
            <a:r>
              <a:rPr lang="en-US"/>
              <a:t>January 8, 2019</a:t>
            </a:r>
            <a:endParaRPr lang="en-US" dirty="0"/>
          </a:p>
        </p:txBody>
      </p:sp>
      <p:sp>
        <p:nvSpPr>
          <p:cNvPr id="9" name="Content Placeholder 8"/>
          <p:cNvSpPr>
            <a:spLocks noGrp="1"/>
          </p:cNvSpPr>
          <p:nvPr>
            <p:ph sz="quarter" idx="1"/>
          </p:nvPr>
        </p:nvSpPr>
        <p:spPr>
          <a:xfrm>
            <a:off x="304800" y="1587975"/>
            <a:ext cx="8461248" cy="4892675"/>
          </a:xfrm>
        </p:spPr>
        <p:txBody>
          <a:bodyPr>
            <a:normAutofit/>
          </a:bodyPr>
          <a:lstStyle/>
          <a:p>
            <a:pPr marL="0" indent="0">
              <a:buNone/>
            </a:pPr>
            <a:r>
              <a:rPr lang="en-US" sz="2000" b="1" dirty="0">
                <a:solidFill>
                  <a:srgbClr val="7030A0"/>
                </a:solidFill>
              </a:rPr>
              <a:t>1</a:t>
            </a:r>
            <a:r>
              <a:rPr lang="en-US" sz="2000" b="1" baseline="30000" dirty="0">
                <a:solidFill>
                  <a:srgbClr val="7030A0"/>
                </a:solidFill>
              </a:rPr>
              <a:t>st</a:t>
            </a:r>
            <a:r>
              <a:rPr lang="en-US" sz="2000" b="1" dirty="0">
                <a:solidFill>
                  <a:srgbClr val="7030A0"/>
                </a:solidFill>
              </a:rPr>
              <a:t> Question: what is your neighborhood or community of interest?</a:t>
            </a:r>
          </a:p>
          <a:p>
            <a:pPr marL="0" indent="0">
              <a:buNone/>
            </a:pPr>
            <a:r>
              <a:rPr lang="en-US" sz="2200" b="1" dirty="0"/>
              <a:t>A Community of Interest is generally defined as a neighborhood or community of shared interests, views, problems, or characteristics. </a:t>
            </a:r>
            <a:r>
              <a:rPr lang="en-US" sz="1800" dirty="0"/>
              <a:t>Possible community feature/boundary definitions include:</a:t>
            </a:r>
          </a:p>
          <a:p>
            <a:r>
              <a:rPr lang="en-US" sz="1800" dirty="0"/>
              <a:t>School attendance areas</a:t>
            </a:r>
          </a:p>
          <a:p>
            <a:r>
              <a:rPr lang="en-US" sz="1800" dirty="0"/>
              <a:t>Natural neighborhood dividing lines, such as highway or major roads, rivers, canals, and/or hills </a:t>
            </a:r>
          </a:p>
          <a:p>
            <a:r>
              <a:rPr lang="en-US" sz="1800" dirty="0"/>
              <a:t>Areas around parks and other neighborhood landmarks</a:t>
            </a:r>
          </a:p>
          <a:p>
            <a:r>
              <a:rPr lang="en-US" sz="1800" dirty="0"/>
              <a:t>Common issues, neighborhood activities, or legislative/election concerns</a:t>
            </a:r>
          </a:p>
          <a:p>
            <a:r>
              <a:rPr lang="en-US" sz="1800" dirty="0"/>
              <a:t>Shared demographic characteristics</a:t>
            </a:r>
          </a:p>
          <a:p>
            <a:pPr lvl="1"/>
            <a:r>
              <a:rPr lang="en-US" sz="1600" dirty="0"/>
              <a:t>Such as similar levels of income, education, or linguistic isolation</a:t>
            </a:r>
          </a:p>
          <a:p>
            <a:pPr marL="0" indent="0">
              <a:buNone/>
            </a:pPr>
            <a:r>
              <a:rPr lang="en-US" sz="2000" b="1" dirty="0">
                <a:solidFill>
                  <a:srgbClr val="7030A0"/>
                </a:solidFill>
              </a:rPr>
              <a:t>2</a:t>
            </a:r>
            <a:r>
              <a:rPr lang="en-US" sz="2000" b="1" baseline="30000" dirty="0">
                <a:solidFill>
                  <a:srgbClr val="7030A0"/>
                </a:solidFill>
              </a:rPr>
              <a:t>nd</a:t>
            </a:r>
            <a:r>
              <a:rPr lang="en-US" sz="2000" b="1" dirty="0">
                <a:solidFill>
                  <a:srgbClr val="7030A0"/>
                </a:solidFill>
              </a:rPr>
              <a:t> Question: Does a Community of Interest want to be united in one district, or to be divided to have a voice in multiple elections?</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41133" y="6131859"/>
            <a:ext cx="3546227" cy="678771"/>
          </a:xfrm>
          <a:prstGeom prst="rect">
            <a:avLst/>
          </a:prstGeom>
        </p:spPr>
      </p:pic>
      <p:sp>
        <p:nvSpPr>
          <p:cNvPr id="3" name="Slide Number Placeholder 2"/>
          <p:cNvSpPr>
            <a:spLocks noGrp="1"/>
          </p:cNvSpPr>
          <p:nvPr>
            <p:ph type="sldNum" sz="quarter" idx="12"/>
          </p:nvPr>
        </p:nvSpPr>
        <p:spPr/>
        <p:txBody>
          <a:bodyPr>
            <a:normAutofit fontScale="85000" lnSpcReduction="20000"/>
          </a:bodyPr>
          <a:lstStyle/>
          <a:p>
            <a:fld id="{520AB23B-9BF0-489E-A8C2-70A75979535F}" type="slidenum">
              <a:rPr lang="en-US" smtClean="0"/>
              <a:pPr/>
              <a:t>8</a:t>
            </a:fld>
            <a:endParaRPr lang="en-US" dirty="0"/>
          </a:p>
        </p:txBody>
      </p:sp>
    </p:spTree>
    <p:extLst>
      <p:ext uri="{BB962C8B-B14F-4D97-AF65-F5344CB8AC3E}">
        <p14:creationId xmlns:p14="http://schemas.microsoft.com/office/powerpoint/2010/main" val="395551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C3D7-81A6-4CC4-A034-2F9D2E408847}"/>
              </a:ext>
            </a:extLst>
          </p:cNvPr>
          <p:cNvSpPr>
            <a:spLocks noGrp="1"/>
          </p:cNvSpPr>
          <p:nvPr>
            <p:ph type="title"/>
          </p:nvPr>
        </p:nvSpPr>
        <p:spPr/>
        <p:txBody>
          <a:bodyPr/>
          <a:lstStyle/>
          <a:p>
            <a:r>
              <a:rPr lang="en-US" dirty="0"/>
              <a:t>Sample Compact Maps</a:t>
            </a:r>
          </a:p>
        </p:txBody>
      </p:sp>
      <p:sp>
        <p:nvSpPr>
          <p:cNvPr id="3" name="Date Placeholder 2">
            <a:extLst>
              <a:ext uri="{FF2B5EF4-FFF2-40B4-BE49-F238E27FC236}">
                <a16:creationId xmlns:a16="http://schemas.microsoft.com/office/drawing/2014/main" id="{51510E0A-4AC5-4637-8605-0752BB834E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775F55"/>
                </a:solidFill>
                <a:effectLst/>
                <a:uLnTx/>
                <a:uFillTx/>
                <a:latin typeface="Garamond" pitchFamily="18" charset="0"/>
                <a:ea typeface="+mn-ea"/>
                <a:cs typeface="+mn-cs"/>
              </a:rPr>
              <a:t>January 8, 2019</a:t>
            </a:r>
            <a:endParaRPr kumimoji="0" lang="en-US" sz="1050" b="0" i="0" u="none" strike="noStrike" kern="1200" cap="none" spc="0" normalizeH="0" baseline="0" noProof="0" dirty="0">
              <a:ln>
                <a:noFill/>
              </a:ln>
              <a:solidFill>
                <a:srgbClr val="775F55"/>
              </a:solidFill>
              <a:effectLst/>
              <a:uLnTx/>
              <a:uFillTx/>
              <a:latin typeface="Garamond" pitchFamily="18" charset="0"/>
              <a:ea typeface="+mn-ea"/>
              <a:cs typeface="+mn-cs"/>
            </a:endParaRPr>
          </a:p>
        </p:txBody>
      </p:sp>
      <p:sp>
        <p:nvSpPr>
          <p:cNvPr id="4" name="Slide Number Placeholder 3">
            <a:extLst>
              <a:ext uri="{FF2B5EF4-FFF2-40B4-BE49-F238E27FC236}">
                <a16:creationId xmlns:a16="http://schemas.microsoft.com/office/drawing/2014/main" id="{38A4D46E-D0F4-4E3B-A801-6190AB7C8EEB}"/>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0AB23B-9BF0-489E-A8C2-70A75979535F}"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grpSp>
        <p:nvGrpSpPr>
          <p:cNvPr id="6" name="Group 5">
            <a:extLst>
              <a:ext uri="{FF2B5EF4-FFF2-40B4-BE49-F238E27FC236}">
                <a16:creationId xmlns:a16="http://schemas.microsoft.com/office/drawing/2014/main" id="{895282AB-1D9A-46D5-BEA6-E0F6780746CE}"/>
              </a:ext>
            </a:extLst>
          </p:cNvPr>
          <p:cNvGrpSpPr/>
          <p:nvPr/>
        </p:nvGrpSpPr>
        <p:grpSpPr>
          <a:xfrm>
            <a:off x="4953000" y="1516698"/>
            <a:ext cx="4167608" cy="5341302"/>
            <a:chOff x="76200" y="1600200"/>
            <a:chExt cx="4091408" cy="5257800"/>
          </a:xfrm>
        </p:grpSpPr>
        <p:pic>
          <p:nvPicPr>
            <p:cNvPr id="20" name="Picture 19">
              <a:extLst>
                <a:ext uri="{FF2B5EF4-FFF2-40B4-BE49-F238E27FC236}">
                  <a16:creationId xmlns:a16="http://schemas.microsoft.com/office/drawing/2014/main" id="{F1925E1A-A44C-4D23-B532-F75EBADF45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399" y="1600200"/>
              <a:ext cx="4015209" cy="5257800"/>
            </a:xfrm>
            <a:prstGeom prst="rect">
              <a:avLst/>
            </a:prstGeom>
          </p:spPr>
        </p:pic>
        <p:sp>
          <p:nvSpPr>
            <p:cNvPr id="21" name="TextBox 20">
              <a:extLst>
                <a:ext uri="{FF2B5EF4-FFF2-40B4-BE49-F238E27FC236}">
                  <a16:creationId xmlns:a16="http://schemas.microsoft.com/office/drawing/2014/main" id="{111B5FA8-427D-4723-A6A5-BA12F081E94C}"/>
                </a:ext>
              </a:extLst>
            </p:cNvPr>
            <p:cNvSpPr txBox="1"/>
            <p:nvPr/>
          </p:nvSpPr>
          <p:spPr>
            <a:xfrm>
              <a:off x="76200" y="1655764"/>
              <a:ext cx="10668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Glendale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Unified</a:t>
              </a:r>
            </a:p>
          </p:txBody>
        </p:sp>
      </p:grpSp>
      <p:grpSp>
        <p:nvGrpSpPr>
          <p:cNvPr id="7" name="Group 6">
            <a:extLst>
              <a:ext uri="{FF2B5EF4-FFF2-40B4-BE49-F238E27FC236}">
                <a16:creationId xmlns:a16="http://schemas.microsoft.com/office/drawing/2014/main" id="{6039523A-8B1E-4D77-8EB4-8C8EAD29C0CA}"/>
              </a:ext>
            </a:extLst>
          </p:cNvPr>
          <p:cNvGrpSpPr/>
          <p:nvPr/>
        </p:nvGrpSpPr>
        <p:grpSpPr>
          <a:xfrm>
            <a:off x="0" y="1616282"/>
            <a:ext cx="4823993" cy="3955502"/>
            <a:chOff x="4320007" y="1516698"/>
            <a:chExt cx="4823993" cy="3955502"/>
          </a:xfrm>
        </p:grpSpPr>
        <p:pic>
          <p:nvPicPr>
            <p:cNvPr id="24" name="Picture 23">
              <a:extLst>
                <a:ext uri="{FF2B5EF4-FFF2-40B4-BE49-F238E27FC236}">
                  <a16:creationId xmlns:a16="http://schemas.microsoft.com/office/drawing/2014/main" id="{DD690CFF-D45F-4E7F-B16E-BB8FD4A5C9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20007" y="1516698"/>
              <a:ext cx="4823993" cy="3955502"/>
            </a:xfrm>
            <a:prstGeom prst="rect">
              <a:avLst/>
            </a:prstGeom>
          </p:spPr>
        </p:pic>
        <p:sp>
          <p:nvSpPr>
            <p:cNvPr id="25" name="TextBox 24">
              <a:extLst>
                <a:ext uri="{FF2B5EF4-FFF2-40B4-BE49-F238E27FC236}">
                  <a16:creationId xmlns:a16="http://schemas.microsoft.com/office/drawing/2014/main" id="{92CDD8B0-51DC-4796-9F61-1DE64E1688C9}"/>
                </a:ext>
              </a:extLst>
            </p:cNvPr>
            <p:cNvSpPr txBox="1"/>
            <p:nvPr/>
          </p:nvSpPr>
          <p:spPr>
            <a:xfrm>
              <a:off x="6096000" y="1516698"/>
              <a:ext cx="10668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Compton</a:t>
              </a:r>
            </a:p>
          </p:txBody>
        </p:sp>
      </p:grpSp>
      <p:sp>
        <p:nvSpPr>
          <p:cNvPr id="5" name="TextBox 4">
            <a:extLst>
              <a:ext uri="{FF2B5EF4-FFF2-40B4-BE49-F238E27FC236}">
                <a16:creationId xmlns:a16="http://schemas.microsoft.com/office/drawing/2014/main" id="{8EF1BA57-8656-4CB5-B530-5587C4BDF3B2}"/>
              </a:ext>
            </a:extLst>
          </p:cNvPr>
          <p:cNvSpPr txBox="1"/>
          <p:nvPr/>
        </p:nvSpPr>
        <p:spPr>
          <a:xfrm>
            <a:off x="23392" y="5933172"/>
            <a:ext cx="5887269" cy="646331"/>
          </a:xfrm>
          <a:prstGeom prst="rect">
            <a:avLst/>
          </a:prstGeom>
          <a:noFill/>
        </p:spPr>
        <p:txBody>
          <a:bodyPr wrap="square" rtlCol="0">
            <a:spAutoFit/>
          </a:bodyPr>
          <a:lstStyle/>
          <a:p>
            <a:r>
              <a:rPr lang="en-US" b="1" dirty="0">
                <a:latin typeface="Garamond" panose="02020404030301010803" pitchFamily="18" charset="0"/>
              </a:rPr>
              <a:t>Examples of highly compact maps, with nooks and jogs driven only by equal population requirements.</a:t>
            </a:r>
          </a:p>
        </p:txBody>
      </p:sp>
    </p:spTree>
    <p:extLst>
      <p:ext uri="{BB962C8B-B14F-4D97-AF65-F5344CB8AC3E}">
        <p14:creationId xmlns:p14="http://schemas.microsoft.com/office/powerpoint/2010/main" val="10738542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BF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5667</TotalTime>
  <Words>1161</Words>
  <Application>Microsoft Office PowerPoint</Application>
  <PresentationFormat>On-screen Show (4:3)</PresentationFormat>
  <Paragraphs>174</Paragraphs>
  <Slides>15</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Calibri</vt:lpstr>
      <vt:lpstr>Garamond</vt:lpstr>
      <vt:lpstr>Tw Cen MT</vt:lpstr>
      <vt:lpstr>Wingdings</vt:lpstr>
      <vt:lpstr>Wingdings 2</vt:lpstr>
      <vt:lpstr>Median</vt:lpstr>
      <vt:lpstr>Worksheet</vt:lpstr>
      <vt:lpstr>City of Claremont Introduction to Districting</vt:lpstr>
      <vt:lpstr>California Voting Rights Act (CVRA)</vt:lpstr>
      <vt:lpstr>CVRA Impact</vt:lpstr>
      <vt:lpstr>Districting Process</vt:lpstr>
      <vt:lpstr>Districting Rules and Goals</vt:lpstr>
      <vt:lpstr>Demographic Summary</vt:lpstr>
      <vt:lpstr>Protected Class Populations</vt:lpstr>
      <vt:lpstr>Defining Communities of Interest</vt:lpstr>
      <vt:lpstr>Sample Compact Maps</vt:lpstr>
      <vt:lpstr>Sample Multiple-Representative Maps</vt:lpstr>
      <vt:lpstr>Public Map-Drawing Options</vt:lpstr>
      <vt:lpstr>PowerPoint Presentation</vt:lpstr>
      <vt:lpstr>Paper/Excel Option</vt:lpstr>
      <vt:lpstr>Using the online tool</vt:lpstr>
      <vt:lpstr>Public Hearing</vt:lpstr>
    </vt:vector>
  </TitlesOfParts>
  <Company>Claremont McKenna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Tulare 2011 Redistricting</dc:title>
  <dc:creator>DMeyer12</dc:creator>
  <cp:lastModifiedBy>Douglas Johnson</cp:lastModifiedBy>
  <cp:revision>416</cp:revision>
  <cp:lastPrinted>2019-01-08T22:41:23Z</cp:lastPrinted>
  <dcterms:created xsi:type="dcterms:W3CDTF">2011-05-19T00:29:13Z</dcterms:created>
  <dcterms:modified xsi:type="dcterms:W3CDTF">2019-01-08T23:01:25Z</dcterms:modified>
</cp:coreProperties>
</file>