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93" r:id="rId6"/>
    <p:sldId id="353" r:id="rId7"/>
    <p:sldId id="354" r:id="rId8"/>
    <p:sldId id="296" r:id="rId9"/>
    <p:sldId id="372" r:id="rId10"/>
    <p:sldId id="359" r:id="rId11"/>
    <p:sldId id="360" r:id="rId12"/>
    <p:sldId id="371" r:id="rId13"/>
    <p:sldId id="361" r:id="rId14"/>
    <p:sldId id="362" r:id="rId15"/>
    <p:sldId id="364" r:id="rId16"/>
    <p:sldId id="357" r:id="rId17"/>
    <p:sldId id="365" r:id="rId18"/>
    <p:sldId id="366" r:id="rId19"/>
    <p:sldId id="367" r:id="rId20"/>
    <p:sldId id="368" r:id="rId21"/>
    <p:sldId id="369" r:id="rId22"/>
    <p:sldId id="370" r:id="rId23"/>
    <p:sldId id="29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A3A"/>
    <a:srgbClr val="FFFFFF"/>
    <a:srgbClr val="4F7D52"/>
    <a:srgbClr val="B66015"/>
    <a:srgbClr val="A3C5A5"/>
    <a:srgbClr val="5D9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116" d="100"/>
          <a:sy n="116" d="100"/>
        </p:scale>
        <p:origin x="2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9DAE4-E4F1-4066-B070-0E15AAA032CB}" type="datetimeFigureOut">
              <a:rPr lang="en-US" smtClean="0"/>
              <a:t>1/23/2024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44226-B9F3-4B1C-9EE5-B970B41E3FE3}" type="slidenum">
              <a:rPr lang="en-US" smtClean="0"/>
              <a:t>‹#›</a:t>
            </a:fld>
            <a:endParaRPr lang="en-US" dirty="0"/>
          </a:p>
        </p:txBody>
      </p:sp>
    </p:spTree>
    <p:extLst>
      <p:ext uri="{BB962C8B-B14F-4D97-AF65-F5344CB8AC3E}">
        <p14:creationId xmlns:p14="http://schemas.microsoft.com/office/powerpoint/2010/main" val="2407432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a:t>
            </a:fld>
            <a:endParaRPr lang="en-US" dirty="0"/>
          </a:p>
        </p:txBody>
      </p:sp>
    </p:spTree>
    <p:extLst>
      <p:ext uri="{BB962C8B-B14F-4D97-AF65-F5344CB8AC3E}">
        <p14:creationId xmlns:p14="http://schemas.microsoft.com/office/powerpoint/2010/main" val="18348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11</a:t>
            </a:fld>
            <a:endParaRPr lang="en-US" dirty="0"/>
          </a:p>
        </p:txBody>
      </p:sp>
    </p:spTree>
    <p:extLst>
      <p:ext uri="{BB962C8B-B14F-4D97-AF65-F5344CB8AC3E}">
        <p14:creationId xmlns:p14="http://schemas.microsoft.com/office/powerpoint/2010/main" val="22847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12</a:t>
            </a:fld>
            <a:endParaRPr lang="en-US" dirty="0"/>
          </a:p>
        </p:txBody>
      </p:sp>
    </p:spTree>
    <p:extLst>
      <p:ext uri="{BB962C8B-B14F-4D97-AF65-F5344CB8AC3E}">
        <p14:creationId xmlns:p14="http://schemas.microsoft.com/office/powerpoint/2010/main" val="76707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13</a:t>
            </a:fld>
            <a:endParaRPr lang="en-US" dirty="0"/>
          </a:p>
        </p:txBody>
      </p:sp>
    </p:spTree>
    <p:extLst>
      <p:ext uri="{BB962C8B-B14F-4D97-AF65-F5344CB8AC3E}">
        <p14:creationId xmlns:p14="http://schemas.microsoft.com/office/powerpoint/2010/main" val="56245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14</a:t>
            </a:fld>
            <a:endParaRPr lang="en-US" dirty="0"/>
          </a:p>
        </p:txBody>
      </p:sp>
    </p:spTree>
    <p:extLst>
      <p:ext uri="{BB962C8B-B14F-4D97-AF65-F5344CB8AC3E}">
        <p14:creationId xmlns:p14="http://schemas.microsoft.com/office/powerpoint/2010/main" val="227208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15</a:t>
            </a:fld>
            <a:endParaRPr lang="en-US" dirty="0"/>
          </a:p>
        </p:txBody>
      </p:sp>
    </p:spTree>
    <p:extLst>
      <p:ext uri="{BB962C8B-B14F-4D97-AF65-F5344CB8AC3E}">
        <p14:creationId xmlns:p14="http://schemas.microsoft.com/office/powerpoint/2010/main" val="357444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16</a:t>
            </a:fld>
            <a:endParaRPr lang="en-US" dirty="0"/>
          </a:p>
        </p:txBody>
      </p:sp>
    </p:spTree>
    <p:extLst>
      <p:ext uri="{BB962C8B-B14F-4D97-AF65-F5344CB8AC3E}">
        <p14:creationId xmlns:p14="http://schemas.microsoft.com/office/powerpoint/2010/main" val="332904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17</a:t>
            </a:fld>
            <a:endParaRPr lang="en-US" dirty="0"/>
          </a:p>
        </p:txBody>
      </p:sp>
    </p:spTree>
    <p:extLst>
      <p:ext uri="{BB962C8B-B14F-4D97-AF65-F5344CB8AC3E}">
        <p14:creationId xmlns:p14="http://schemas.microsoft.com/office/powerpoint/2010/main" val="1655671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18</a:t>
            </a:fld>
            <a:endParaRPr lang="en-US" dirty="0"/>
          </a:p>
        </p:txBody>
      </p:sp>
    </p:spTree>
    <p:extLst>
      <p:ext uri="{BB962C8B-B14F-4D97-AF65-F5344CB8AC3E}">
        <p14:creationId xmlns:p14="http://schemas.microsoft.com/office/powerpoint/2010/main" val="3062660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19</a:t>
            </a:fld>
            <a:endParaRPr lang="en-US" dirty="0"/>
          </a:p>
        </p:txBody>
      </p:sp>
    </p:spTree>
    <p:extLst>
      <p:ext uri="{BB962C8B-B14F-4D97-AF65-F5344CB8AC3E}">
        <p14:creationId xmlns:p14="http://schemas.microsoft.com/office/powerpoint/2010/main" val="205424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20</a:t>
            </a:fld>
            <a:endParaRPr lang="en-US" dirty="0"/>
          </a:p>
        </p:txBody>
      </p:sp>
    </p:spTree>
    <p:extLst>
      <p:ext uri="{BB962C8B-B14F-4D97-AF65-F5344CB8AC3E}">
        <p14:creationId xmlns:p14="http://schemas.microsoft.com/office/powerpoint/2010/main" val="222342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a:t>
            </a:fld>
            <a:endParaRPr lang="en-US" dirty="0"/>
          </a:p>
        </p:txBody>
      </p:sp>
    </p:spTree>
    <p:extLst>
      <p:ext uri="{BB962C8B-B14F-4D97-AF65-F5344CB8AC3E}">
        <p14:creationId xmlns:p14="http://schemas.microsoft.com/office/powerpoint/2010/main" val="21556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4</a:t>
            </a:fld>
            <a:endParaRPr lang="en-US" dirty="0"/>
          </a:p>
        </p:txBody>
      </p:sp>
    </p:spTree>
    <p:extLst>
      <p:ext uri="{BB962C8B-B14F-4D97-AF65-F5344CB8AC3E}">
        <p14:creationId xmlns:p14="http://schemas.microsoft.com/office/powerpoint/2010/main" val="246851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5</a:t>
            </a:fld>
            <a:endParaRPr lang="en-US" dirty="0"/>
          </a:p>
        </p:txBody>
      </p:sp>
    </p:spTree>
    <p:extLst>
      <p:ext uri="{BB962C8B-B14F-4D97-AF65-F5344CB8AC3E}">
        <p14:creationId xmlns:p14="http://schemas.microsoft.com/office/powerpoint/2010/main" val="151085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6</a:t>
            </a:fld>
            <a:endParaRPr lang="en-US" dirty="0"/>
          </a:p>
        </p:txBody>
      </p:sp>
    </p:spTree>
    <p:extLst>
      <p:ext uri="{BB962C8B-B14F-4D97-AF65-F5344CB8AC3E}">
        <p14:creationId xmlns:p14="http://schemas.microsoft.com/office/powerpoint/2010/main" val="17583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7</a:t>
            </a:fld>
            <a:endParaRPr lang="en-US" dirty="0"/>
          </a:p>
        </p:txBody>
      </p:sp>
    </p:spTree>
    <p:extLst>
      <p:ext uri="{BB962C8B-B14F-4D97-AF65-F5344CB8AC3E}">
        <p14:creationId xmlns:p14="http://schemas.microsoft.com/office/powerpoint/2010/main" val="347119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8</a:t>
            </a:fld>
            <a:endParaRPr lang="en-US" dirty="0"/>
          </a:p>
        </p:txBody>
      </p:sp>
    </p:spTree>
    <p:extLst>
      <p:ext uri="{BB962C8B-B14F-4D97-AF65-F5344CB8AC3E}">
        <p14:creationId xmlns:p14="http://schemas.microsoft.com/office/powerpoint/2010/main" val="401655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9</a:t>
            </a:fld>
            <a:endParaRPr lang="en-US" dirty="0"/>
          </a:p>
        </p:txBody>
      </p:sp>
    </p:spTree>
    <p:extLst>
      <p:ext uri="{BB962C8B-B14F-4D97-AF65-F5344CB8AC3E}">
        <p14:creationId xmlns:p14="http://schemas.microsoft.com/office/powerpoint/2010/main" val="181973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10</a:t>
            </a:fld>
            <a:endParaRPr lang="en-US" dirty="0"/>
          </a:p>
        </p:txBody>
      </p:sp>
    </p:spTree>
    <p:extLst>
      <p:ext uri="{BB962C8B-B14F-4D97-AF65-F5344CB8AC3E}">
        <p14:creationId xmlns:p14="http://schemas.microsoft.com/office/powerpoint/2010/main" val="298005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9A359A-DDAD-497B-ACD8-52CB7BADE6D6}" type="datetime1">
              <a:rPr lang="en-US" smtClean="0"/>
              <a:t>1/23/2024</a:t>
            </a:fld>
            <a:endParaRPr lang="en-US" dirty="0"/>
          </a:p>
        </p:txBody>
      </p:sp>
      <p:sp>
        <p:nvSpPr>
          <p:cNvPr id="5" name="Footer Placeholder 4"/>
          <p:cNvSpPr>
            <a:spLocks noGrp="1"/>
          </p:cNvSpPr>
          <p:nvPr>
            <p:ph type="ftr" sz="quarter" idx="11"/>
          </p:nvPr>
        </p:nvSpPr>
        <p:spPr/>
        <p:txBody>
          <a:bodyPr/>
          <a:lstStyle/>
          <a:p>
            <a:r>
              <a:rPr lang="en-US" dirty="0" smtClean="0"/>
              <a:t>Title | Date</a:t>
            </a:r>
            <a:endParaRPr lang="en-US" dirty="0"/>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230424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7B77DE-2089-483C-AE30-8CB01058DDC7}" type="datetime1">
              <a:rPr lang="en-US" smtClean="0"/>
              <a:t>1/23/2024</a:t>
            </a:fld>
            <a:endParaRPr lang="en-US" dirty="0"/>
          </a:p>
        </p:txBody>
      </p:sp>
      <p:sp>
        <p:nvSpPr>
          <p:cNvPr id="5" name="Footer Placeholder 4"/>
          <p:cNvSpPr>
            <a:spLocks noGrp="1"/>
          </p:cNvSpPr>
          <p:nvPr>
            <p:ph type="ftr" sz="quarter" idx="11"/>
          </p:nvPr>
        </p:nvSpPr>
        <p:spPr/>
        <p:txBody>
          <a:bodyPr/>
          <a:lstStyle/>
          <a:p>
            <a:r>
              <a:rPr lang="en-US" dirty="0" smtClean="0"/>
              <a:t>Title | Date</a:t>
            </a:r>
            <a:endParaRPr lang="en-US" dirty="0"/>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215982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2EB86-97FC-4AC4-A358-008579FAD60C}" type="datetime1">
              <a:rPr lang="en-US" smtClean="0"/>
              <a:t>1/23/2024</a:t>
            </a:fld>
            <a:endParaRPr lang="en-US" dirty="0"/>
          </a:p>
        </p:txBody>
      </p:sp>
      <p:sp>
        <p:nvSpPr>
          <p:cNvPr id="5" name="Footer Placeholder 4"/>
          <p:cNvSpPr>
            <a:spLocks noGrp="1"/>
          </p:cNvSpPr>
          <p:nvPr>
            <p:ph type="ftr" sz="quarter" idx="11"/>
          </p:nvPr>
        </p:nvSpPr>
        <p:spPr/>
        <p:txBody>
          <a:bodyPr/>
          <a:lstStyle/>
          <a:p>
            <a:r>
              <a:rPr lang="en-US" dirty="0" smtClean="0"/>
              <a:t>Title | Date</a:t>
            </a:r>
            <a:endParaRPr lang="en-US" dirty="0"/>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60498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92E4CC-CC2F-499E-98E7-0D92D8334878}" type="datetime1">
              <a:rPr lang="en-US" smtClean="0"/>
              <a:t>1/23/2024</a:t>
            </a:fld>
            <a:endParaRPr lang="en-US" dirty="0"/>
          </a:p>
        </p:txBody>
      </p:sp>
      <p:sp>
        <p:nvSpPr>
          <p:cNvPr id="5" name="Footer Placeholder 4"/>
          <p:cNvSpPr>
            <a:spLocks noGrp="1"/>
          </p:cNvSpPr>
          <p:nvPr>
            <p:ph type="ftr" sz="quarter" idx="11"/>
          </p:nvPr>
        </p:nvSpPr>
        <p:spPr/>
        <p:txBody>
          <a:bodyPr/>
          <a:lstStyle/>
          <a:p>
            <a:r>
              <a:rPr lang="en-US" dirty="0" smtClean="0"/>
              <a:t>Title | Date</a:t>
            </a:r>
            <a:endParaRPr lang="en-US" dirty="0"/>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374065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98236D-3493-4284-A6C7-E996EBBBDE98}" type="datetime1">
              <a:rPr lang="en-US" smtClean="0"/>
              <a:t>1/23/2024</a:t>
            </a:fld>
            <a:endParaRPr lang="en-US" dirty="0"/>
          </a:p>
        </p:txBody>
      </p:sp>
      <p:sp>
        <p:nvSpPr>
          <p:cNvPr id="5" name="Footer Placeholder 4"/>
          <p:cNvSpPr>
            <a:spLocks noGrp="1"/>
          </p:cNvSpPr>
          <p:nvPr>
            <p:ph type="ftr" sz="quarter" idx="11"/>
          </p:nvPr>
        </p:nvSpPr>
        <p:spPr/>
        <p:txBody>
          <a:bodyPr/>
          <a:lstStyle/>
          <a:p>
            <a:r>
              <a:rPr lang="en-US" dirty="0" smtClean="0"/>
              <a:t>Title | Date</a:t>
            </a:r>
            <a:endParaRPr lang="en-US" dirty="0"/>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86776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7A6C3E-7702-4BA1-B513-C10917BF7A17}" type="datetime1">
              <a:rPr lang="en-US" smtClean="0"/>
              <a:t>1/23/2024</a:t>
            </a:fld>
            <a:endParaRPr lang="en-US" dirty="0"/>
          </a:p>
        </p:txBody>
      </p:sp>
      <p:sp>
        <p:nvSpPr>
          <p:cNvPr id="6" name="Footer Placeholder 5"/>
          <p:cNvSpPr>
            <a:spLocks noGrp="1"/>
          </p:cNvSpPr>
          <p:nvPr>
            <p:ph type="ftr" sz="quarter" idx="11"/>
          </p:nvPr>
        </p:nvSpPr>
        <p:spPr/>
        <p:txBody>
          <a:bodyPr/>
          <a:lstStyle/>
          <a:p>
            <a:r>
              <a:rPr lang="en-US" dirty="0" smtClean="0"/>
              <a:t>Title | Date</a:t>
            </a:r>
            <a:endParaRPr lang="en-US" dirty="0"/>
          </a:p>
        </p:txBody>
      </p:sp>
      <p:sp>
        <p:nvSpPr>
          <p:cNvPr id="7" name="Slide Number Placeholder 6"/>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98321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2A7D72-CAFD-4ADC-BCE5-1B5099A65985}" type="datetime1">
              <a:rPr lang="en-US" smtClean="0"/>
              <a:t>1/23/2024</a:t>
            </a:fld>
            <a:endParaRPr lang="en-US" dirty="0"/>
          </a:p>
        </p:txBody>
      </p:sp>
      <p:sp>
        <p:nvSpPr>
          <p:cNvPr id="8" name="Footer Placeholder 7"/>
          <p:cNvSpPr>
            <a:spLocks noGrp="1"/>
          </p:cNvSpPr>
          <p:nvPr>
            <p:ph type="ftr" sz="quarter" idx="11"/>
          </p:nvPr>
        </p:nvSpPr>
        <p:spPr/>
        <p:txBody>
          <a:bodyPr/>
          <a:lstStyle/>
          <a:p>
            <a:r>
              <a:rPr lang="en-US" dirty="0" smtClean="0"/>
              <a:t>Title | Date</a:t>
            </a:r>
            <a:endParaRPr lang="en-US" dirty="0"/>
          </a:p>
        </p:txBody>
      </p:sp>
      <p:sp>
        <p:nvSpPr>
          <p:cNvPr id="9" name="Slide Number Placeholder 8"/>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385474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58257D-A308-4001-B1F7-DA419AEC50E2}" type="datetime1">
              <a:rPr lang="en-US" smtClean="0"/>
              <a:t>1/23/2024</a:t>
            </a:fld>
            <a:endParaRPr lang="en-US" dirty="0"/>
          </a:p>
        </p:txBody>
      </p:sp>
      <p:sp>
        <p:nvSpPr>
          <p:cNvPr id="4" name="Footer Placeholder 3"/>
          <p:cNvSpPr>
            <a:spLocks noGrp="1"/>
          </p:cNvSpPr>
          <p:nvPr>
            <p:ph type="ftr" sz="quarter" idx="11"/>
          </p:nvPr>
        </p:nvSpPr>
        <p:spPr/>
        <p:txBody>
          <a:bodyPr/>
          <a:lstStyle/>
          <a:p>
            <a:r>
              <a:rPr lang="en-US" dirty="0" smtClean="0"/>
              <a:t>Title | Date</a:t>
            </a:r>
            <a:endParaRPr lang="en-US" dirty="0"/>
          </a:p>
        </p:txBody>
      </p:sp>
      <p:sp>
        <p:nvSpPr>
          <p:cNvPr id="5" name="Slide Number Placeholder 4"/>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61163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6FC33-D317-4F35-9A03-DC36D1BFF051}" type="datetime1">
              <a:rPr lang="en-US" smtClean="0"/>
              <a:t>1/23/2024</a:t>
            </a:fld>
            <a:endParaRPr lang="en-US" dirty="0"/>
          </a:p>
        </p:txBody>
      </p:sp>
      <p:sp>
        <p:nvSpPr>
          <p:cNvPr id="3" name="Footer Placeholder 2"/>
          <p:cNvSpPr>
            <a:spLocks noGrp="1"/>
          </p:cNvSpPr>
          <p:nvPr>
            <p:ph type="ftr" sz="quarter" idx="11"/>
          </p:nvPr>
        </p:nvSpPr>
        <p:spPr/>
        <p:txBody>
          <a:bodyPr/>
          <a:lstStyle/>
          <a:p>
            <a:r>
              <a:rPr lang="en-US" dirty="0" smtClean="0"/>
              <a:t>Title | Date</a:t>
            </a:r>
            <a:endParaRPr lang="en-US" dirty="0"/>
          </a:p>
        </p:txBody>
      </p:sp>
      <p:sp>
        <p:nvSpPr>
          <p:cNvPr id="4" name="Slide Number Placeholder 3"/>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119118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803CDC-BDAC-4519-98D7-A536C54E88E2}" type="datetime1">
              <a:rPr lang="en-US" smtClean="0"/>
              <a:t>1/23/2024</a:t>
            </a:fld>
            <a:endParaRPr lang="en-US" dirty="0"/>
          </a:p>
        </p:txBody>
      </p:sp>
      <p:sp>
        <p:nvSpPr>
          <p:cNvPr id="6" name="Footer Placeholder 5"/>
          <p:cNvSpPr>
            <a:spLocks noGrp="1"/>
          </p:cNvSpPr>
          <p:nvPr>
            <p:ph type="ftr" sz="quarter" idx="11"/>
          </p:nvPr>
        </p:nvSpPr>
        <p:spPr/>
        <p:txBody>
          <a:bodyPr/>
          <a:lstStyle/>
          <a:p>
            <a:r>
              <a:rPr lang="en-US" dirty="0" smtClean="0"/>
              <a:t>Title | Date</a:t>
            </a:r>
            <a:endParaRPr lang="en-US" dirty="0"/>
          </a:p>
        </p:txBody>
      </p:sp>
      <p:sp>
        <p:nvSpPr>
          <p:cNvPr id="7" name="Slide Number Placeholder 6"/>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168729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4EF5FB-B0BB-4A5B-A074-85589A5EA8FF}" type="datetime1">
              <a:rPr lang="en-US" smtClean="0"/>
              <a:t>1/23/2024</a:t>
            </a:fld>
            <a:endParaRPr lang="en-US" dirty="0"/>
          </a:p>
        </p:txBody>
      </p:sp>
      <p:sp>
        <p:nvSpPr>
          <p:cNvPr id="6" name="Footer Placeholder 5"/>
          <p:cNvSpPr>
            <a:spLocks noGrp="1"/>
          </p:cNvSpPr>
          <p:nvPr>
            <p:ph type="ftr" sz="quarter" idx="11"/>
          </p:nvPr>
        </p:nvSpPr>
        <p:spPr/>
        <p:txBody>
          <a:bodyPr/>
          <a:lstStyle/>
          <a:p>
            <a:r>
              <a:rPr lang="en-US" dirty="0" smtClean="0"/>
              <a:t>Title | Date</a:t>
            </a:r>
            <a:endParaRPr lang="en-US" dirty="0"/>
          </a:p>
        </p:txBody>
      </p:sp>
      <p:sp>
        <p:nvSpPr>
          <p:cNvPr id="7" name="Slide Number Placeholder 6"/>
          <p:cNvSpPr>
            <a:spLocks noGrp="1"/>
          </p:cNvSpPr>
          <p:nvPr>
            <p:ph type="sldNum" sz="quarter" idx="12"/>
          </p:nvPr>
        </p:nvSpPr>
        <p:spPr/>
        <p:txBody>
          <a:bodyPr/>
          <a:lstStyle/>
          <a:p>
            <a:fld id="{EC201904-066F-4D09-A41E-2F137B5D8E37}" type="slidenum">
              <a:rPr lang="en-US" smtClean="0"/>
              <a:t>‹#›</a:t>
            </a:fld>
            <a:endParaRPr lang="en-US" dirty="0"/>
          </a:p>
        </p:txBody>
      </p:sp>
    </p:spTree>
    <p:extLst>
      <p:ext uri="{BB962C8B-B14F-4D97-AF65-F5344CB8AC3E}">
        <p14:creationId xmlns:p14="http://schemas.microsoft.com/office/powerpoint/2010/main" val="277588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5A2CF-E108-4E58-B46D-1B91EADADEF1}" type="datetime1">
              <a:rPr lang="en-US" smtClean="0"/>
              <a:t>1/23/2024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Title | Date</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01904-066F-4D09-A41E-2F137B5D8E37}" type="slidenum">
              <a:rPr lang="en-US" smtClean="0"/>
              <a:t>‹#›</a:t>
            </a:fld>
            <a:endParaRPr lang="en-US" dirty="0"/>
          </a:p>
        </p:txBody>
      </p:sp>
    </p:spTree>
    <p:extLst>
      <p:ext uri="{BB962C8B-B14F-4D97-AF65-F5344CB8AC3E}">
        <p14:creationId xmlns:p14="http://schemas.microsoft.com/office/powerpoint/2010/main" val="1025954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7D5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43543"/>
            <a:ext cx="12192000" cy="6487886"/>
          </a:xfrm>
          <a:prstGeom prst="rect">
            <a:avLst/>
          </a:prstGeom>
        </p:spPr>
      </p:pic>
      <p:grpSp>
        <p:nvGrpSpPr>
          <p:cNvPr id="12" name="Group 11"/>
          <p:cNvGrpSpPr/>
          <p:nvPr/>
        </p:nvGrpSpPr>
        <p:grpSpPr>
          <a:xfrm>
            <a:off x="-1" y="5170955"/>
            <a:ext cx="12192001" cy="1718932"/>
            <a:chOff x="-1" y="5170955"/>
            <a:chExt cx="12192001" cy="1718932"/>
          </a:xfrm>
        </p:grpSpPr>
        <p:grpSp>
          <p:nvGrpSpPr>
            <p:cNvPr id="13" name="Group 12"/>
            <p:cNvGrpSpPr/>
            <p:nvPr/>
          </p:nvGrpSpPr>
          <p:grpSpPr>
            <a:xfrm>
              <a:off x="-1" y="5170955"/>
              <a:ext cx="12192001" cy="1718932"/>
              <a:chOff x="-1" y="5170955"/>
              <a:chExt cx="12192001" cy="1718932"/>
            </a:xfrm>
          </p:grpSpPr>
          <p:sp>
            <p:nvSpPr>
              <p:cNvPr id="15" name="Flowchart: Delay 14"/>
              <p:cNvSpPr/>
              <p:nvPr/>
            </p:nvSpPr>
            <p:spPr>
              <a:xfrm rot="16200000">
                <a:off x="10099252" y="5185644"/>
                <a:ext cx="1591679" cy="1562301"/>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1" y="6227805"/>
                <a:ext cx="12192001" cy="662082"/>
                <a:chOff x="-1" y="6227805"/>
                <a:chExt cx="12192001" cy="662082"/>
              </a:xfrm>
            </p:grpSpPr>
            <p:sp>
              <p:nvSpPr>
                <p:cNvPr id="17" name="Rectangle 16"/>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4"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0697" y="5291123"/>
              <a:ext cx="1328788" cy="1351345"/>
            </a:xfrm>
            <a:prstGeom prst="rect">
              <a:avLst/>
            </a:prstGeom>
          </p:spPr>
        </p:pic>
      </p:grpSp>
      <p:sp>
        <p:nvSpPr>
          <p:cNvPr id="8" name="Flowchart: Delay 7"/>
          <p:cNvSpPr/>
          <p:nvPr/>
        </p:nvSpPr>
        <p:spPr>
          <a:xfrm rot="16200000">
            <a:off x="10099252" y="5185644"/>
            <a:ext cx="1591679" cy="156230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227805"/>
            <a:ext cx="12192000" cy="662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935064" y="1943100"/>
            <a:ext cx="8321872" cy="2088275"/>
          </a:xfrm>
          <a:prstGeom prst="rect">
            <a:avLst/>
          </a:prstGeom>
          <a:solidFill>
            <a:srgbClr val="4F7D5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Annual Hotel/Motel Ordinance Report for Calendar Year 2023</a:t>
            </a:r>
            <a:endParaRPr lang="en-US" sz="3200" dirty="0"/>
          </a:p>
        </p:txBody>
      </p:sp>
      <p:pic>
        <p:nvPicPr>
          <p:cNvPr id="21"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0222" y="5288894"/>
            <a:ext cx="1328788" cy="1326277"/>
          </a:xfrm>
          <a:prstGeom prst="rect">
            <a:avLst/>
          </a:prstGeom>
        </p:spPr>
      </p:pic>
      <p:sp>
        <p:nvSpPr>
          <p:cNvPr id="3" name="Footer Placeholder 2"/>
          <p:cNvSpPr>
            <a:spLocks noGrp="1"/>
          </p:cNvSpPr>
          <p:nvPr>
            <p:ph type="ftr" sz="quarter" idx="11"/>
          </p:nvPr>
        </p:nvSpPr>
        <p:spPr>
          <a:xfrm>
            <a:off x="199447" y="6375489"/>
            <a:ext cx="4114800" cy="365125"/>
          </a:xfrm>
        </p:spPr>
        <p:txBody>
          <a:bodyPr/>
          <a:lstStyle/>
          <a:p>
            <a:pPr algn="l"/>
            <a:r>
              <a:rPr lang="en-US" sz="1400" dirty="0" smtClean="0">
                <a:solidFill>
                  <a:srgbClr val="4F7D52"/>
                </a:solidFill>
              </a:rPr>
              <a:t>January 23, 2024</a:t>
            </a:r>
            <a:endParaRPr lang="en-US" sz="1400" dirty="0">
              <a:solidFill>
                <a:srgbClr val="4F7D52"/>
              </a:solidFill>
            </a:endParaRPr>
          </a:p>
        </p:txBody>
      </p:sp>
    </p:spTree>
    <p:extLst>
      <p:ext uri="{BB962C8B-B14F-4D97-AF65-F5344CB8AC3E}">
        <p14:creationId xmlns:p14="http://schemas.microsoft.com/office/powerpoint/2010/main" val="673049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Hotel Casa 425</a:t>
            </a:r>
            <a:endParaRPr lang="en-US" sz="4000" b="1" u="sng" dirty="0">
              <a:solidFill>
                <a:srgbClr val="B66015"/>
              </a:solidFill>
              <a:latin typeface="+mn-lt"/>
            </a:endParaRPr>
          </a:p>
        </p:txBody>
      </p:sp>
      <p:sp>
        <p:nvSpPr>
          <p:cNvPr id="11" name="Content Placeholder 10"/>
          <p:cNvSpPr>
            <a:spLocks noGrp="1"/>
          </p:cNvSpPr>
          <p:nvPr>
            <p:ph idx="1"/>
          </p:nvPr>
        </p:nvSpPr>
        <p:spPr>
          <a:xfrm>
            <a:off x="1100354" y="909668"/>
            <a:ext cx="9985847" cy="5191886"/>
          </a:xfrm>
        </p:spPr>
        <p:txBody>
          <a:bodyPr>
            <a:normAutofit lnSpcReduction="10000"/>
          </a:bodyPr>
          <a:lstStyle/>
          <a:p>
            <a:pPr marL="0" indent="0">
              <a:buNone/>
            </a:pPr>
            <a:r>
              <a:rPr lang="en-US" dirty="0" smtClean="0"/>
              <a:t>In October 2023</a:t>
            </a:r>
            <a:r>
              <a:rPr lang="en-US" dirty="0"/>
              <a:t>, the Planning Commission approved Hotel Casa 425 for the following exceptions to the Hotel/Motel Ordinance:</a:t>
            </a:r>
          </a:p>
          <a:p>
            <a:r>
              <a:rPr lang="en-US" dirty="0" smtClean="0"/>
              <a:t>Guest </a:t>
            </a:r>
            <a:r>
              <a:rPr lang="en-US" dirty="0"/>
              <a:t>stays for longer than 30 </a:t>
            </a:r>
            <a:r>
              <a:rPr lang="en-US" dirty="0" smtClean="0"/>
              <a:t>days.</a:t>
            </a:r>
          </a:p>
          <a:p>
            <a:r>
              <a:rPr lang="en-US" dirty="0" smtClean="0"/>
              <a:t>Cumulative </a:t>
            </a:r>
            <a:r>
              <a:rPr lang="en-US" dirty="0"/>
              <a:t>stays for more than 60 days in a 180 day </a:t>
            </a:r>
            <a:r>
              <a:rPr lang="en-US" dirty="0" smtClean="0"/>
              <a:t>period.</a:t>
            </a:r>
          </a:p>
          <a:p>
            <a:r>
              <a:rPr lang="en-US" dirty="0" smtClean="0"/>
              <a:t>Ability </a:t>
            </a:r>
            <a:r>
              <a:rPr lang="en-US" dirty="0"/>
              <a:t>to utilize digital </a:t>
            </a:r>
            <a:r>
              <a:rPr lang="en-US" dirty="0" smtClean="0"/>
              <a:t>check-ins.</a:t>
            </a:r>
          </a:p>
          <a:p>
            <a:r>
              <a:rPr lang="en-US" dirty="0" smtClean="0"/>
              <a:t>Ability </a:t>
            </a:r>
            <a:r>
              <a:rPr lang="en-US" dirty="0"/>
              <a:t>to re-rent vacant rooms before the minimum length of stay has </a:t>
            </a:r>
            <a:r>
              <a:rPr lang="en-US" dirty="0" smtClean="0"/>
              <a:t>elapsed.</a:t>
            </a:r>
          </a:p>
          <a:p>
            <a:r>
              <a:rPr lang="en-US" dirty="0"/>
              <a:t>A</a:t>
            </a:r>
            <a:r>
              <a:rPr lang="en-US" dirty="0" smtClean="0"/>
              <a:t>bility </a:t>
            </a:r>
            <a:r>
              <a:rPr lang="en-US" dirty="0"/>
              <a:t>to offer a “day use” </a:t>
            </a:r>
            <a:r>
              <a:rPr lang="en-US" dirty="0" smtClean="0"/>
              <a:t>program.</a:t>
            </a:r>
          </a:p>
          <a:p>
            <a:r>
              <a:rPr lang="en-US" dirty="0" smtClean="0"/>
              <a:t>Exemption </a:t>
            </a:r>
            <a:r>
              <a:rPr lang="en-US" dirty="0"/>
              <a:t>of video surveillance requirements in the hotel’s parking areas.  Since Hotel Casa 425’s guest parking is in a public parking lot, video surveillance and related enforcement is operated by the Claremont Police Department.</a:t>
            </a:r>
          </a:p>
          <a:p>
            <a:pPr marL="0" indent="0">
              <a:buNone/>
            </a:pP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10</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10</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txBox="1">
            <a:spLocks/>
          </p:cNvSpPr>
          <p:nvPr/>
        </p:nvSpPr>
        <p:spPr>
          <a:xfrm>
            <a:off x="211772" y="6576197"/>
            <a:ext cx="4114800" cy="15691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schemeClr val="bg1"/>
                </a:solidFill>
              </a:rPr>
              <a:t>Hotel/Motel Ordinance | </a:t>
            </a:r>
            <a:r>
              <a:rPr lang="en-US" sz="1400" dirty="0" smtClean="0">
                <a:solidFill>
                  <a:schemeClr val="bg1"/>
                </a:solidFill>
              </a:rPr>
              <a:t>January 23, 2024</a:t>
            </a:r>
            <a:endParaRPr lang="en-US" sz="1400" dirty="0" smtClean="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1674777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err="1" smtClean="0">
                <a:solidFill>
                  <a:srgbClr val="B66015"/>
                </a:solidFill>
                <a:latin typeface="+mn-lt"/>
              </a:rPr>
              <a:t>DoubleTree</a:t>
            </a:r>
            <a:r>
              <a:rPr lang="en-US" sz="4000" b="1" u="sng" dirty="0" smtClean="0">
                <a:solidFill>
                  <a:srgbClr val="B66015"/>
                </a:solidFill>
                <a:latin typeface="+mn-lt"/>
              </a:rPr>
              <a:t> by Hilton Hotel Claremont</a:t>
            </a:r>
            <a:endParaRPr lang="en-US" sz="4000" b="1" u="sng" dirty="0">
              <a:solidFill>
                <a:srgbClr val="B66015"/>
              </a:solidFill>
              <a:latin typeface="+mn-lt"/>
            </a:endParaRPr>
          </a:p>
        </p:txBody>
      </p:sp>
      <p:sp>
        <p:nvSpPr>
          <p:cNvPr id="11" name="Content Placeholder 10"/>
          <p:cNvSpPr>
            <a:spLocks noGrp="1"/>
          </p:cNvSpPr>
          <p:nvPr>
            <p:ph idx="1"/>
          </p:nvPr>
        </p:nvSpPr>
        <p:spPr>
          <a:xfrm>
            <a:off x="1100354" y="909668"/>
            <a:ext cx="9985847" cy="5191886"/>
          </a:xfrm>
        </p:spPr>
        <p:txBody>
          <a:bodyPr>
            <a:normAutofit fontScale="92500" lnSpcReduction="10000"/>
          </a:bodyPr>
          <a:lstStyle/>
          <a:p>
            <a:pPr marL="0" indent="0">
              <a:buNone/>
            </a:pPr>
            <a:r>
              <a:rPr lang="en-US" dirty="0" smtClean="0"/>
              <a:t>In December 2023</a:t>
            </a:r>
            <a:r>
              <a:rPr lang="en-US" dirty="0"/>
              <a:t>, the Planning Commission approved </a:t>
            </a:r>
            <a:r>
              <a:rPr lang="en-US" dirty="0" err="1" smtClean="0"/>
              <a:t>DoubleTree</a:t>
            </a:r>
            <a:r>
              <a:rPr lang="en-US" dirty="0" smtClean="0"/>
              <a:t> by Hilton Hotel Claremont </a:t>
            </a:r>
            <a:r>
              <a:rPr lang="en-US" dirty="0"/>
              <a:t>for the following exceptions to the Hotel/Motel Ordinance</a:t>
            </a:r>
            <a:r>
              <a:rPr lang="en-US" dirty="0" smtClean="0"/>
              <a:t>:</a:t>
            </a:r>
          </a:p>
          <a:p>
            <a:r>
              <a:rPr lang="en-US" dirty="0"/>
              <a:t>Cumulative stays for more than 60 days in a 180 day period.</a:t>
            </a:r>
          </a:p>
          <a:p>
            <a:r>
              <a:rPr lang="en-US" dirty="0"/>
              <a:t>Ability to utilize digital check-ins.</a:t>
            </a:r>
          </a:p>
          <a:p>
            <a:r>
              <a:rPr lang="en-US" dirty="0"/>
              <a:t>Ability to re-rent vacant rooms before the minimum length of stay has </a:t>
            </a:r>
            <a:r>
              <a:rPr lang="en-US" dirty="0" smtClean="0"/>
              <a:t>elapsed (shorter than “overnight”).</a:t>
            </a:r>
            <a:endParaRPr lang="en-US" dirty="0"/>
          </a:p>
          <a:p>
            <a:r>
              <a:rPr lang="en-US" dirty="0"/>
              <a:t>Ability to offer a “day use” program.</a:t>
            </a:r>
          </a:p>
          <a:p>
            <a:r>
              <a:rPr lang="en-US" dirty="0"/>
              <a:t>Exemption of video surveillance requirements in the hotel’s parking areas. </a:t>
            </a:r>
            <a:endParaRPr lang="en-US" dirty="0" smtClean="0"/>
          </a:p>
          <a:p>
            <a:r>
              <a:rPr lang="en-US" dirty="0" smtClean="0"/>
              <a:t>Exemption of parking permit requirement for hotel guests (so long as the hotel continues to contract security personnel to monitor parking areas).</a:t>
            </a:r>
            <a:endParaRPr lang="en-US" dirty="0"/>
          </a:p>
          <a:p>
            <a:pPr marL="0" indent="0">
              <a:buNone/>
            </a:pP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11</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11</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txBox="1">
            <a:spLocks/>
          </p:cNvSpPr>
          <p:nvPr/>
        </p:nvSpPr>
        <p:spPr>
          <a:xfrm>
            <a:off x="211772" y="6576197"/>
            <a:ext cx="4114800" cy="15691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schemeClr val="bg1"/>
                </a:solidFill>
              </a:rPr>
              <a:t>Hotel/Motel Ordinance | </a:t>
            </a:r>
            <a:r>
              <a:rPr lang="en-US" sz="1400" dirty="0" smtClean="0">
                <a:solidFill>
                  <a:schemeClr val="bg1"/>
                </a:solidFill>
              </a:rPr>
              <a:t>January 23, 2024</a:t>
            </a:r>
            <a:endParaRPr lang="en-US" sz="1400" dirty="0" smtClean="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2320260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CIT Members</a:t>
            </a:r>
            <a:endParaRPr lang="en-US" sz="4000" b="1" u="sng" dirty="0">
              <a:solidFill>
                <a:srgbClr val="B66015"/>
              </a:solidFill>
              <a:latin typeface="+mn-lt"/>
            </a:endParaRPr>
          </a:p>
        </p:txBody>
      </p:sp>
      <p:sp>
        <p:nvSpPr>
          <p:cNvPr id="11" name="Content Placeholder 10"/>
          <p:cNvSpPr>
            <a:spLocks noGrp="1"/>
          </p:cNvSpPr>
          <p:nvPr>
            <p:ph idx="1"/>
          </p:nvPr>
        </p:nvSpPr>
        <p:spPr>
          <a:xfrm>
            <a:off x="1100354" y="909668"/>
            <a:ext cx="9985847" cy="5191886"/>
          </a:xfrm>
        </p:spPr>
        <p:txBody>
          <a:bodyPr>
            <a:normAutofit/>
          </a:bodyPr>
          <a:lstStyle/>
          <a:p>
            <a:pPr marL="0" indent="0">
              <a:buNone/>
            </a:pPr>
            <a:r>
              <a:rPr lang="en-US" dirty="0"/>
              <a:t>Members of the CIT are as follows</a:t>
            </a:r>
            <a:r>
              <a:rPr lang="en-US" dirty="0" smtClean="0"/>
              <a:t>:</a:t>
            </a:r>
            <a:endParaRPr lang="en-US" dirty="0"/>
          </a:p>
          <a:p>
            <a:r>
              <a:rPr lang="en-US" dirty="0" smtClean="0"/>
              <a:t>Katie </a:t>
            </a:r>
            <a:r>
              <a:rPr lang="en-US" dirty="0"/>
              <a:t>Wand, Assistant to the City Manager (CIT Team </a:t>
            </a:r>
            <a:r>
              <a:rPr lang="en-US" dirty="0" smtClean="0"/>
              <a:t>Lead)</a:t>
            </a:r>
          </a:p>
          <a:p>
            <a:r>
              <a:rPr lang="en-US" dirty="0" smtClean="0"/>
              <a:t>Alisha </a:t>
            </a:r>
            <a:r>
              <a:rPr lang="en-US" dirty="0"/>
              <a:t>Patterson, City </a:t>
            </a:r>
            <a:r>
              <a:rPr lang="en-US" dirty="0" smtClean="0"/>
              <a:t>Attorney</a:t>
            </a:r>
          </a:p>
          <a:p>
            <a:r>
              <a:rPr lang="en-US" dirty="0" smtClean="0"/>
              <a:t>Corporal </a:t>
            </a:r>
            <a:r>
              <a:rPr lang="en-US" dirty="0"/>
              <a:t>Michael Snyder, Claremont </a:t>
            </a:r>
            <a:r>
              <a:rPr lang="en-US" dirty="0" smtClean="0"/>
              <a:t>PD</a:t>
            </a:r>
          </a:p>
          <a:p>
            <a:r>
              <a:rPr lang="en-US" dirty="0" smtClean="0"/>
              <a:t>Corporal </a:t>
            </a:r>
            <a:r>
              <a:rPr lang="en-US" dirty="0"/>
              <a:t>William Livingston, Claremont </a:t>
            </a:r>
            <a:r>
              <a:rPr lang="en-US" dirty="0" smtClean="0"/>
              <a:t>PD</a:t>
            </a:r>
          </a:p>
          <a:p>
            <a:r>
              <a:rPr lang="en-US" dirty="0" smtClean="0"/>
              <a:t>Matthew </a:t>
            </a:r>
            <a:r>
              <a:rPr lang="en-US" dirty="0"/>
              <a:t>Guerrero, Community Improvement </a:t>
            </a:r>
            <a:r>
              <a:rPr lang="en-US" dirty="0" smtClean="0"/>
              <a:t>Coordinator</a:t>
            </a:r>
          </a:p>
          <a:p>
            <a:r>
              <a:rPr lang="en-US" dirty="0" smtClean="0"/>
              <a:t>Jennifer </a:t>
            </a:r>
            <a:r>
              <a:rPr lang="en-US" dirty="0"/>
              <a:t>Earl, Community Improvement </a:t>
            </a:r>
            <a:r>
              <a:rPr lang="en-US" dirty="0" smtClean="0"/>
              <a:t>Officer</a:t>
            </a:r>
          </a:p>
          <a:p>
            <a:r>
              <a:rPr lang="en-US" dirty="0" smtClean="0"/>
              <a:t>Wendy </a:t>
            </a:r>
            <a:r>
              <a:rPr lang="en-US" dirty="0"/>
              <a:t>Ramallo, Citizen Representative</a:t>
            </a:r>
          </a:p>
          <a:p>
            <a:pPr marL="0" indent="0">
              <a:buNone/>
            </a:pP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12</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12</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txBox="1">
            <a:spLocks/>
          </p:cNvSpPr>
          <p:nvPr/>
        </p:nvSpPr>
        <p:spPr>
          <a:xfrm>
            <a:off x="211772" y="6576197"/>
            <a:ext cx="4114800" cy="15691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schemeClr val="bg1"/>
                </a:solidFill>
              </a:rPr>
              <a:t>Hotel/Motel Ordinance | </a:t>
            </a:r>
            <a:r>
              <a:rPr lang="en-US" sz="1400" dirty="0" smtClean="0">
                <a:solidFill>
                  <a:schemeClr val="bg1"/>
                </a:solidFill>
              </a:rPr>
              <a:t>January 23, 2024</a:t>
            </a:r>
            <a:endParaRPr lang="en-US" sz="1400" dirty="0" smtClean="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377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CIT Reporting</a:t>
            </a:r>
            <a:endParaRPr lang="en-US" sz="4000" b="1" u="sng" dirty="0">
              <a:solidFill>
                <a:srgbClr val="B66015"/>
              </a:solidFill>
              <a:latin typeface="+mn-lt"/>
            </a:endParaRPr>
          </a:p>
        </p:txBody>
      </p:sp>
      <p:sp>
        <p:nvSpPr>
          <p:cNvPr id="11" name="Content Placeholder 10"/>
          <p:cNvSpPr>
            <a:spLocks noGrp="1"/>
          </p:cNvSpPr>
          <p:nvPr>
            <p:ph idx="1"/>
          </p:nvPr>
        </p:nvSpPr>
        <p:spPr>
          <a:xfrm>
            <a:off x="280086" y="909668"/>
            <a:ext cx="10806115" cy="4992374"/>
          </a:xfrm>
        </p:spPr>
        <p:txBody>
          <a:bodyPr>
            <a:normAutofit fontScale="92500" lnSpcReduction="20000"/>
          </a:bodyPr>
          <a:lstStyle/>
          <a:p>
            <a:pPr marL="0" indent="0">
              <a:buNone/>
            </a:pPr>
            <a:r>
              <a:rPr lang="en-US" dirty="0" smtClean="0"/>
              <a:t>When the ordinance was adopted, the City Council affirmed that the </a:t>
            </a:r>
            <a:r>
              <a:rPr lang="en-US" dirty="0"/>
              <a:t>CIT would report its findings as follows</a:t>
            </a:r>
            <a:r>
              <a:rPr lang="en-US" dirty="0" smtClean="0"/>
              <a:t>:</a:t>
            </a:r>
            <a:endParaRPr lang="en-US" dirty="0"/>
          </a:p>
          <a:p>
            <a:r>
              <a:rPr lang="en-US" dirty="0" smtClean="0"/>
              <a:t>Quarterly </a:t>
            </a:r>
            <a:r>
              <a:rPr lang="en-US" dirty="0"/>
              <a:t>reports will be posted on the City’s </a:t>
            </a:r>
            <a:r>
              <a:rPr lang="en-US" dirty="0" smtClean="0"/>
              <a:t>website:</a:t>
            </a:r>
          </a:p>
          <a:p>
            <a:pPr lvl="1"/>
            <a:r>
              <a:rPr lang="en-US" dirty="0" smtClean="0"/>
              <a:t>January </a:t>
            </a:r>
            <a:r>
              <a:rPr lang="en-US" dirty="0"/>
              <a:t>– March activity </a:t>
            </a:r>
            <a:r>
              <a:rPr lang="en-US" dirty="0" smtClean="0"/>
              <a:t>was posted </a:t>
            </a:r>
            <a:r>
              <a:rPr lang="en-US" dirty="0"/>
              <a:t>in </a:t>
            </a:r>
            <a:r>
              <a:rPr lang="en-US" dirty="0" smtClean="0"/>
              <a:t>April </a:t>
            </a:r>
            <a:r>
              <a:rPr lang="en-US" sz="2200" dirty="0" smtClean="0"/>
              <a:t>(Quarterly Report #1; Attachment B); </a:t>
            </a:r>
            <a:endParaRPr lang="en-US" dirty="0" smtClean="0"/>
          </a:p>
          <a:p>
            <a:pPr lvl="1"/>
            <a:r>
              <a:rPr lang="en-US" dirty="0" smtClean="0"/>
              <a:t>April </a:t>
            </a:r>
            <a:r>
              <a:rPr lang="en-US" dirty="0"/>
              <a:t>– June activity </a:t>
            </a:r>
            <a:r>
              <a:rPr lang="en-US" dirty="0" smtClean="0"/>
              <a:t>was posted </a:t>
            </a:r>
            <a:r>
              <a:rPr lang="en-US" dirty="0"/>
              <a:t>in </a:t>
            </a:r>
            <a:r>
              <a:rPr lang="en-US" dirty="0" smtClean="0"/>
              <a:t>July </a:t>
            </a:r>
            <a:r>
              <a:rPr lang="en-US" sz="2200" dirty="0" smtClean="0"/>
              <a:t>(</a:t>
            </a:r>
            <a:r>
              <a:rPr lang="en-US" sz="2200" dirty="0"/>
              <a:t>Quarterly Report </a:t>
            </a:r>
            <a:r>
              <a:rPr lang="en-US" sz="2200" dirty="0" smtClean="0"/>
              <a:t>#2; </a:t>
            </a:r>
            <a:r>
              <a:rPr lang="en-US" sz="2200" dirty="0"/>
              <a:t>Attachment </a:t>
            </a:r>
            <a:r>
              <a:rPr lang="en-US" sz="2200" dirty="0" smtClean="0"/>
              <a:t>C)</a:t>
            </a:r>
            <a:r>
              <a:rPr lang="en-US" dirty="0" smtClean="0"/>
              <a:t>; </a:t>
            </a:r>
          </a:p>
          <a:p>
            <a:pPr lvl="1"/>
            <a:r>
              <a:rPr lang="en-US" dirty="0" smtClean="0"/>
              <a:t>July </a:t>
            </a:r>
            <a:r>
              <a:rPr lang="en-US" dirty="0"/>
              <a:t>– September activity </a:t>
            </a:r>
            <a:r>
              <a:rPr lang="en-US" dirty="0" smtClean="0"/>
              <a:t>was posted </a:t>
            </a:r>
            <a:r>
              <a:rPr lang="en-US" dirty="0"/>
              <a:t>in </a:t>
            </a:r>
            <a:r>
              <a:rPr lang="en-US" dirty="0" smtClean="0"/>
              <a:t>November </a:t>
            </a:r>
            <a:r>
              <a:rPr lang="en-US" sz="2200" dirty="0"/>
              <a:t>(Quarterly Report </a:t>
            </a:r>
            <a:r>
              <a:rPr lang="en-US" sz="2200" dirty="0" smtClean="0"/>
              <a:t>#3; </a:t>
            </a:r>
            <a:r>
              <a:rPr lang="en-US" sz="2200" dirty="0"/>
              <a:t>Attachment </a:t>
            </a:r>
            <a:r>
              <a:rPr lang="en-US" sz="2200" dirty="0" smtClean="0"/>
              <a:t>D)</a:t>
            </a:r>
            <a:r>
              <a:rPr lang="en-US" dirty="0" smtClean="0"/>
              <a:t>; </a:t>
            </a:r>
            <a:r>
              <a:rPr lang="en-US" dirty="0"/>
              <a:t>and </a:t>
            </a:r>
            <a:endParaRPr lang="en-US" dirty="0" smtClean="0"/>
          </a:p>
          <a:p>
            <a:pPr lvl="1"/>
            <a:r>
              <a:rPr lang="en-US" dirty="0" smtClean="0"/>
              <a:t>October </a:t>
            </a:r>
            <a:r>
              <a:rPr lang="en-US" dirty="0"/>
              <a:t>– </a:t>
            </a:r>
            <a:r>
              <a:rPr lang="en-US" dirty="0" smtClean="0"/>
              <a:t>December ‘23 </a:t>
            </a:r>
            <a:r>
              <a:rPr lang="en-US" dirty="0"/>
              <a:t>activity </a:t>
            </a:r>
            <a:r>
              <a:rPr lang="en-US" dirty="0" smtClean="0"/>
              <a:t>was posted </a:t>
            </a:r>
            <a:r>
              <a:rPr lang="en-US" dirty="0"/>
              <a:t>in </a:t>
            </a:r>
            <a:r>
              <a:rPr lang="en-US" dirty="0" smtClean="0"/>
              <a:t>January ’24 </a:t>
            </a:r>
            <a:r>
              <a:rPr lang="en-US" sz="2200" dirty="0"/>
              <a:t>(Quarterly Report </a:t>
            </a:r>
            <a:r>
              <a:rPr lang="en-US" sz="2200" dirty="0" smtClean="0"/>
              <a:t>#4; </a:t>
            </a:r>
            <a:r>
              <a:rPr lang="en-US" sz="2200" dirty="0"/>
              <a:t>Attachment </a:t>
            </a:r>
            <a:r>
              <a:rPr lang="en-US" sz="2200" dirty="0" smtClean="0"/>
              <a:t>E)</a:t>
            </a:r>
            <a:r>
              <a:rPr lang="en-US" dirty="0" smtClean="0"/>
              <a:t>. </a:t>
            </a:r>
          </a:p>
          <a:p>
            <a:r>
              <a:rPr lang="en-US" dirty="0" smtClean="0"/>
              <a:t>An </a:t>
            </a:r>
            <a:r>
              <a:rPr lang="en-US" dirty="0"/>
              <a:t>annual report/presentation will be made to the City Council in January of each calendar </a:t>
            </a:r>
            <a:r>
              <a:rPr lang="en-US" dirty="0" smtClean="0"/>
              <a:t>year.</a:t>
            </a:r>
          </a:p>
          <a:p>
            <a:r>
              <a:rPr lang="en-US" dirty="0" smtClean="0"/>
              <a:t>A </a:t>
            </a:r>
            <a:r>
              <a:rPr lang="en-US" dirty="0"/>
              <a:t>comment form will be made available on the City’s website (to allow members of the public to provide feedback on hotels and motels</a:t>
            </a:r>
            <a:r>
              <a:rPr lang="en-US" dirty="0" smtClean="0"/>
              <a:t>).</a:t>
            </a:r>
          </a:p>
          <a:p>
            <a:r>
              <a:rPr lang="en-US" dirty="0" smtClean="0"/>
              <a:t>Staff does not recommend changing these reporting guidelines for 2024.</a:t>
            </a:r>
            <a:endParaRPr lang="en-US" dirty="0"/>
          </a:p>
          <a:p>
            <a:pPr marL="0" indent="0">
              <a:buNone/>
            </a:pP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13</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13</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1386460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Quarterly Report #1 Highlights</a:t>
            </a:r>
            <a:endParaRPr lang="en-US" sz="4000" b="1" u="sng" dirty="0">
              <a:solidFill>
                <a:srgbClr val="B66015"/>
              </a:solidFill>
              <a:latin typeface="+mn-lt"/>
            </a:endParaRPr>
          </a:p>
        </p:txBody>
      </p:sp>
      <p:sp>
        <p:nvSpPr>
          <p:cNvPr id="11" name="Content Placeholder 10"/>
          <p:cNvSpPr>
            <a:spLocks noGrp="1"/>
          </p:cNvSpPr>
          <p:nvPr>
            <p:ph idx="1"/>
          </p:nvPr>
        </p:nvSpPr>
        <p:spPr>
          <a:xfrm>
            <a:off x="280086" y="909668"/>
            <a:ext cx="10806115" cy="4992374"/>
          </a:xfrm>
        </p:spPr>
        <p:txBody>
          <a:bodyPr>
            <a:normAutofit/>
          </a:bodyPr>
          <a:lstStyle/>
          <a:p>
            <a:r>
              <a:rPr lang="en-US" dirty="0" smtClean="0"/>
              <a:t>The </a:t>
            </a:r>
            <a:r>
              <a:rPr lang="en-US" dirty="0"/>
              <a:t>establishment of the Proactive Building &amp; Safety Inspection Program for Hotels/Motels in January </a:t>
            </a:r>
            <a:r>
              <a:rPr lang="en-US" dirty="0" smtClean="0"/>
              <a:t>2023.</a:t>
            </a:r>
          </a:p>
          <a:p>
            <a:r>
              <a:rPr lang="en-US" dirty="0" smtClean="0"/>
              <a:t>An </a:t>
            </a:r>
            <a:r>
              <a:rPr lang="en-US" dirty="0"/>
              <a:t>Undercover Prostitution Detail conducted by the Claremont Police Department and the Los Angeles County District Attorney’s Office Bureau of Investigation in the area of Indian Hill Blvd. and the I-10 freeway (January 2023). During the enforcement detail, 16 subjects were arrested for soliciting a “Prostitute” for sexual </a:t>
            </a:r>
            <a:r>
              <a:rPr lang="en-US" dirty="0" smtClean="0"/>
              <a:t>acts.</a:t>
            </a:r>
          </a:p>
          <a:p>
            <a:r>
              <a:rPr lang="en-US" dirty="0" smtClean="0"/>
              <a:t>The </a:t>
            </a:r>
            <a:r>
              <a:rPr lang="en-US" dirty="0"/>
              <a:t>adoption of the Hotel/Motel Ordinance in March 2023.</a:t>
            </a:r>
          </a:p>
          <a:p>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14</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14</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607869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Quarterly Report #2 Highlights</a:t>
            </a:r>
            <a:endParaRPr lang="en-US" sz="4000" b="1" u="sng" dirty="0">
              <a:solidFill>
                <a:srgbClr val="B66015"/>
              </a:solidFill>
              <a:latin typeface="+mn-lt"/>
            </a:endParaRPr>
          </a:p>
        </p:txBody>
      </p:sp>
      <p:sp>
        <p:nvSpPr>
          <p:cNvPr id="11" name="Content Placeholder 10"/>
          <p:cNvSpPr>
            <a:spLocks noGrp="1"/>
          </p:cNvSpPr>
          <p:nvPr>
            <p:ph idx="1"/>
          </p:nvPr>
        </p:nvSpPr>
        <p:spPr>
          <a:xfrm>
            <a:off x="280086" y="909668"/>
            <a:ext cx="10806115" cy="4992374"/>
          </a:xfrm>
        </p:spPr>
        <p:txBody>
          <a:bodyPr>
            <a:normAutofit/>
          </a:bodyPr>
          <a:lstStyle/>
          <a:p>
            <a:r>
              <a:rPr lang="en-US" dirty="0" smtClean="0"/>
              <a:t>An </a:t>
            </a:r>
            <a:r>
              <a:rPr lang="en-US" dirty="0"/>
              <a:t>Undercover Prostitution Detail conducted by the Claremont Police Department and the Pomona Police Department in the area of Indian Hill Blvd. and the I-10 freeway (April 2023). During the enforcement detail, 12 subjects were arrested for soliciting a “Prostitute” for sexual </a:t>
            </a:r>
            <a:r>
              <a:rPr lang="en-US" dirty="0" smtClean="0"/>
              <a:t>acts.</a:t>
            </a:r>
          </a:p>
          <a:p>
            <a:r>
              <a:rPr lang="en-US" dirty="0" smtClean="0"/>
              <a:t>On-site </a:t>
            </a:r>
            <a:r>
              <a:rPr lang="en-US" dirty="0"/>
              <a:t>CIT “Meet and Greets” with staff from the Double Tree by Hilton Claremont and the Claremont Lodge in June 2023</a:t>
            </a:r>
            <a:r>
              <a:rPr lang="en-US" dirty="0" smtClean="0"/>
              <a:t>.</a:t>
            </a:r>
          </a:p>
          <a:p>
            <a:r>
              <a:rPr lang="en-US" dirty="0" smtClean="0"/>
              <a:t>Staff conducted outreach </a:t>
            </a:r>
            <a:r>
              <a:rPr lang="en-US" dirty="0"/>
              <a:t>and </a:t>
            </a:r>
            <a:r>
              <a:rPr lang="en-US" dirty="0" smtClean="0"/>
              <a:t>offered </a:t>
            </a:r>
            <a:r>
              <a:rPr lang="en-US" dirty="0"/>
              <a:t>support to all hotels/motels regarding the requirements imposed by the new </a:t>
            </a:r>
            <a:r>
              <a:rPr lang="en-US" dirty="0" smtClean="0"/>
              <a:t>ordinance.</a:t>
            </a:r>
            <a:endParaRPr lang="en-US" dirty="0"/>
          </a:p>
          <a:p>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15</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15</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343324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Quarterly Report #3 Highlights</a:t>
            </a:r>
            <a:endParaRPr lang="en-US" sz="4000" b="1" u="sng" dirty="0">
              <a:solidFill>
                <a:srgbClr val="B66015"/>
              </a:solidFill>
              <a:latin typeface="+mn-lt"/>
            </a:endParaRPr>
          </a:p>
        </p:txBody>
      </p:sp>
      <p:sp>
        <p:nvSpPr>
          <p:cNvPr id="11" name="Content Placeholder 10"/>
          <p:cNvSpPr>
            <a:spLocks noGrp="1"/>
          </p:cNvSpPr>
          <p:nvPr>
            <p:ph idx="1"/>
          </p:nvPr>
        </p:nvSpPr>
        <p:spPr>
          <a:xfrm>
            <a:off x="280086" y="909668"/>
            <a:ext cx="10806115" cy="4992374"/>
          </a:xfrm>
        </p:spPr>
        <p:txBody>
          <a:bodyPr>
            <a:normAutofit/>
          </a:bodyPr>
          <a:lstStyle/>
          <a:p>
            <a:r>
              <a:rPr lang="en-US" dirty="0" smtClean="0"/>
              <a:t>An </a:t>
            </a:r>
            <a:r>
              <a:rPr lang="en-US" dirty="0"/>
              <a:t>Undercover Prostitution Detail conducted by the Claremont Police Department along with the Monterey Park Police Department, the Los Angeles County District Attorney’s Office Bureau of Investigation, and with the assistance of Claremont Motel 6 in the area of Indian Hill Blvd. and the I-10 freeway (July 2023). During the enforcement detail, 16 subjects were arrested for soliciting a “prostitute” for sexual acts.</a:t>
            </a:r>
          </a:p>
          <a:p>
            <a:r>
              <a:rPr lang="en-US" dirty="0" smtClean="0"/>
              <a:t>Staff </a:t>
            </a:r>
            <a:r>
              <a:rPr lang="en-US" dirty="0"/>
              <a:t>conducted a second round of voluntary inspections for each hotel/motel in September-October 2023 as part of the Proactive Building &amp; Safety Inspection Program for Hotels/Motels.</a:t>
            </a:r>
          </a:p>
          <a:p>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16</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16</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75683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Quarterly Report #4 Highlights</a:t>
            </a:r>
            <a:endParaRPr lang="en-US" sz="4000" b="1" u="sng" dirty="0">
              <a:solidFill>
                <a:srgbClr val="B66015"/>
              </a:solidFill>
              <a:latin typeface="+mn-lt"/>
            </a:endParaRPr>
          </a:p>
        </p:txBody>
      </p:sp>
      <p:sp>
        <p:nvSpPr>
          <p:cNvPr id="11" name="Content Placeholder 10"/>
          <p:cNvSpPr>
            <a:spLocks noGrp="1"/>
          </p:cNvSpPr>
          <p:nvPr>
            <p:ph idx="1"/>
          </p:nvPr>
        </p:nvSpPr>
        <p:spPr>
          <a:xfrm>
            <a:off x="280086" y="909668"/>
            <a:ext cx="10806115" cy="4992374"/>
          </a:xfrm>
        </p:spPr>
        <p:txBody>
          <a:bodyPr>
            <a:normAutofit/>
          </a:bodyPr>
          <a:lstStyle/>
          <a:p>
            <a:r>
              <a:rPr lang="en-US" dirty="0" smtClean="0"/>
              <a:t>An </a:t>
            </a:r>
            <a:r>
              <a:rPr lang="en-US" dirty="0"/>
              <a:t>Undercover Prostitution Detail conducted by the Claremont Police Department along with the Glendora Police Department, Upland Police Department, the Los Angeles County District Attorney’s Office Bureau of Investigation, and with the assistance of Claremont Motel 6 in the area of Indian Hill Blvd. and the I-10 freeway (October 2023). During the enforcement detail, 12 subjects were arrested for soliciting a “prostitute” for sexual acts</a:t>
            </a:r>
            <a:r>
              <a:rPr lang="en-US" dirty="0" smtClean="0"/>
              <a:t>.</a:t>
            </a:r>
          </a:p>
          <a:p>
            <a:r>
              <a:rPr lang="en-US" dirty="0" smtClean="0"/>
              <a:t>CIT provided updates </a:t>
            </a:r>
            <a:r>
              <a:rPr lang="en-US" dirty="0"/>
              <a:t>on the Proactive Building &amp; Safety Inspection Program for </a:t>
            </a:r>
            <a:r>
              <a:rPr lang="en-US" dirty="0" smtClean="0"/>
              <a:t>Hotels/Motels as well as CUP exceptions that were granted by the Planning Commission in calendar year 2023.</a:t>
            </a:r>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17</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17</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806326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Calls for Service – 2022 and 2023</a:t>
            </a:r>
            <a:endParaRPr lang="en-US" sz="4000" b="1" u="sng" dirty="0">
              <a:solidFill>
                <a:srgbClr val="B66015"/>
              </a:solidFill>
              <a:latin typeface="+mn-lt"/>
            </a:endParaRPr>
          </a:p>
        </p:txBody>
      </p:sp>
      <p:sp>
        <p:nvSpPr>
          <p:cNvPr id="11" name="Content Placeholder 10"/>
          <p:cNvSpPr>
            <a:spLocks noGrp="1"/>
          </p:cNvSpPr>
          <p:nvPr>
            <p:ph idx="1"/>
          </p:nvPr>
        </p:nvSpPr>
        <p:spPr>
          <a:xfrm>
            <a:off x="280086" y="909668"/>
            <a:ext cx="10806115" cy="4992374"/>
          </a:xfrm>
        </p:spPr>
        <p:txBody>
          <a:bodyPr>
            <a:normAutofit fontScale="92500"/>
          </a:bodyPr>
          <a:lstStyle/>
          <a:p>
            <a:pPr lvl="0"/>
            <a:r>
              <a:rPr lang="en-US" dirty="0" smtClean="0"/>
              <a:t>Hotel/motel operators are continually encouraged to contact Claremont PD when there is criminal/nuisance activity occurring at their location.</a:t>
            </a:r>
          </a:p>
          <a:p>
            <a:pPr lvl="0"/>
            <a:r>
              <a:rPr lang="en-US" dirty="0" smtClean="0"/>
              <a:t>In Q3 2023 (Quarterly Report #3), members </a:t>
            </a:r>
            <a:r>
              <a:rPr lang="en-US" dirty="0"/>
              <a:t>of the CIT </a:t>
            </a:r>
            <a:r>
              <a:rPr lang="en-US" dirty="0" smtClean="0"/>
              <a:t>began compiling </a:t>
            </a:r>
            <a:r>
              <a:rPr lang="en-US" dirty="0"/>
              <a:t>and tracking the </a:t>
            </a:r>
            <a:r>
              <a:rPr lang="en-US" dirty="0" smtClean="0"/>
              <a:t>following data points </a:t>
            </a:r>
            <a:r>
              <a:rPr lang="en-US" dirty="0"/>
              <a:t>for each hotel/motel:</a:t>
            </a:r>
            <a:endParaRPr lang="en-US" sz="1800" dirty="0"/>
          </a:p>
          <a:p>
            <a:pPr lvl="1"/>
            <a:r>
              <a:rPr lang="en-US" dirty="0"/>
              <a:t>Frequency of police presence (proactive monitoring/not in response to a call for </a:t>
            </a:r>
            <a:r>
              <a:rPr lang="en-US" dirty="0" smtClean="0"/>
              <a:t>service, identified as “welfare checks” in the Quarterly Reports)</a:t>
            </a:r>
            <a:endParaRPr lang="en-US" sz="1600" dirty="0"/>
          </a:p>
          <a:p>
            <a:pPr lvl="1"/>
            <a:r>
              <a:rPr lang="en-US" dirty="0"/>
              <a:t>Police calls for service </a:t>
            </a:r>
            <a:endParaRPr lang="en-US" dirty="0" smtClean="0"/>
          </a:p>
          <a:p>
            <a:pPr lvl="1"/>
            <a:r>
              <a:rPr lang="en-US" dirty="0" smtClean="0"/>
              <a:t>Reported </a:t>
            </a:r>
            <a:r>
              <a:rPr lang="en-US" dirty="0"/>
              <a:t>Code or Building violations</a:t>
            </a:r>
            <a:endParaRPr lang="en-US" sz="1600" dirty="0"/>
          </a:p>
          <a:p>
            <a:pPr lvl="1"/>
            <a:r>
              <a:rPr lang="en-US" dirty="0"/>
              <a:t>Reports of graffiti and other nuisance activity occurring at or adjacent to </a:t>
            </a:r>
            <a:r>
              <a:rPr lang="en-US" dirty="0" smtClean="0"/>
              <a:t>property</a:t>
            </a:r>
          </a:p>
          <a:p>
            <a:r>
              <a:rPr lang="en-US" dirty="0" smtClean="0"/>
              <a:t>Moving </a:t>
            </a:r>
            <a:r>
              <a:rPr lang="en-US" dirty="0"/>
              <a:t>forward, the CIT will explore comparing year-to-year calls/reports for service to monitor the effectiveness of the Hotel/Motel Ordinance and the perception of safety in the areas nearby hotels/motels.</a:t>
            </a: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18</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18</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1162539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Calls for Service – 2022 and 2023</a:t>
            </a:r>
            <a:endParaRPr lang="en-US" sz="4000" b="1" u="sng" dirty="0">
              <a:solidFill>
                <a:srgbClr val="B66015"/>
              </a:solidFill>
              <a:latin typeface="+mn-lt"/>
            </a:endParaRPr>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19</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19</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431440"/>
              </p:ext>
            </p:extLst>
          </p:nvPr>
        </p:nvGraphicFramePr>
        <p:xfrm>
          <a:off x="598973" y="1094615"/>
          <a:ext cx="10988610" cy="4313508"/>
        </p:xfrm>
        <a:graphic>
          <a:graphicData uri="http://schemas.openxmlformats.org/drawingml/2006/table">
            <a:tbl>
              <a:tblPr firstRow="1" bandRow="1">
                <a:tableStyleId>{93296810-A885-4BE3-A3E7-6D5BEEA58F35}</a:tableStyleId>
              </a:tblPr>
              <a:tblGrid>
                <a:gridCol w="1831435">
                  <a:extLst>
                    <a:ext uri="{9D8B030D-6E8A-4147-A177-3AD203B41FA5}">
                      <a16:colId xmlns:a16="http://schemas.microsoft.com/office/drawing/2014/main" val="4257754977"/>
                    </a:ext>
                  </a:extLst>
                </a:gridCol>
                <a:gridCol w="1831435">
                  <a:extLst>
                    <a:ext uri="{9D8B030D-6E8A-4147-A177-3AD203B41FA5}">
                      <a16:colId xmlns:a16="http://schemas.microsoft.com/office/drawing/2014/main" val="3587123476"/>
                    </a:ext>
                  </a:extLst>
                </a:gridCol>
                <a:gridCol w="1831435">
                  <a:extLst>
                    <a:ext uri="{9D8B030D-6E8A-4147-A177-3AD203B41FA5}">
                      <a16:colId xmlns:a16="http://schemas.microsoft.com/office/drawing/2014/main" val="3634239218"/>
                    </a:ext>
                  </a:extLst>
                </a:gridCol>
                <a:gridCol w="1831435">
                  <a:extLst>
                    <a:ext uri="{9D8B030D-6E8A-4147-A177-3AD203B41FA5}">
                      <a16:colId xmlns:a16="http://schemas.microsoft.com/office/drawing/2014/main" val="3430787833"/>
                    </a:ext>
                  </a:extLst>
                </a:gridCol>
                <a:gridCol w="1831435">
                  <a:extLst>
                    <a:ext uri="{9D8B030D-6E8A-4147-A177-3AD203B41FA5}">
                      <a16:colId xmlns:a16="http://schemas.microsoft.com/office/drawing/2014/main" val="2980741978"/>
                    </a:ext>
                  </a:extLst>
                </a:gridCol>
                <a:gridCol w="1831435">
                  <a:extLst>
                    <a:ext uri="{9D8B030D-6E8A-4147-A177-3AD203B41FA5}">
                      <a16:colId xmlns:a16="http://schemas.microsoft.com/office/drawing/2014/main" val="2570254371"/>
                    </a:ext>
                  </a:extLst>
                </a:gridCol>
              </a:tblGrid>
              <a:tr h="959598">
                <a:tc>
                  <a:txBody>
                    <a:bodyPr/>
                    <a:lstStyle/>
                    <a:p>
                      <a:endParaRPr lang="en-US" dirty="0"/>
                    </a:p>
                  </a:txBody>
                  <a:tcPr/>
                </a:tc>
                <a:tc>
                  <a:txBody>
                    <a:bodyPr/>
                    <a:lstStyle/>
                    <a:p>
                      <a:pPr algn="ctr"/>
                      <a:r>
                        <a:rPr lang="en-US" sz="2000" dirty="0" smtClean="0"/>
                        <a:t>Casa 425</a:t>
                      </a:r>
                      <a:endParaRPr lang="en-US" sz="2000" dirty="0"/>
                    </a:p>
                  </a:txBody>
                  <a:tcPr/>
                </a:tc>
                <a:tc>
                  <a:txBody>
                    <a:bodyPr/>
                    <a:lstStyle/>
                    <a:p>
                      <a:pPr algn="ctr"/>
                      <a:r>
                        <a:rPr lang="en-US" sz="2000" dirty="0" smtClean="0"/>
                        <a:t>Claremont Lodge</a:t>
                      </a:r>
                      <a:endParaRPr lang="en-US" sz="2000" dirty="0"/>
                    </a:p>
                  </a:txBody>
                  <a:tcPr/>
                </a:tc>
                <a:tc>
                  <a:txBody>
                    <a:bodyPr/>
                    <a:lstStyle/>
                    <a:p>
                      <a:pPr algn="ctr"/>
                      <a:r>
                        <a:rPr lang="en-US" sz="2000" dirty="0" smtClean="0"/>
                        <a:t>Double Tree</a:t>
                      </a:r>
                      <a:endParaRPr lang="en-US" sz="2000" dirty="0"/>
                    </a:p>
                  </a:txBody>
                  <a:tcPr/>
                </a:tc>
                <a:tc>
                  <a:txBody>
                    <a:bodyPr/>
                    <a:lstStyle/>
                    <a:p>
                      <a:pPr algn="ctr"/>
                      <a:r>
                        <a:rPr lang="en-US" sz="2000" dirty="0" smtClean="0"/>
                        <a:t>Knights</a:t>
                      </a:r>
                      <a:r>
                        <a:rPr lang="en-US" sz="2000" baseline="0" dirty="0" smtClean="0"/>
                        <a:t> Inn/University Inn</a:t>
                      </a:r>
                      <a:endParaRPr lang="en-US" sz="2000" dirty="0"/>
                    </a:p>
                  </a:txBody>
                  <a:tcPr/>
                </a:tc>
                <a:tc>
                  <a:txBody>
                    <a:bodyPr/>
                    <a:lstStyle/>
                    <a:p>
                      <a:pPr algn="ctr"/>
                      <a:r>
                        <a:rPr lang="en-US" sz="2000" dirty="0" smtClean="0"/>
                        <a:t>Motel 6</a:t>
                      </a:r>
                      <a:endParaRPr lang="en-US" sz="2000" dirty="0"/>
                    </a:p>
                  </a:txBody>
                  <a:tcPr/>
                </a:tc>
                <a:extLst>
                  <a:ext uri="{0D108BD9-81ED-4DB2-BD59-A6C34878D82A}">
                    <a16:rowId xmlns:a16="http://schemas.microsoft.com/office/drawing/2014/main" val="1042958963"/>
                  </a:ext>
                </a:extLst>
              </a:tr>
              <a:tr h="826917">
                <a:tc>
                  <a:txBody>
                    <a:bodyPr/>
                    <a:lstStyle/>
                    <a:p>
                      <a:r>
                        <a:rPr lang="en-US" sz="2000" dirty="0" smtClean="0"/>
                        <a:t>2022 Welfare Checks</a:t>
                      </a:r>
                      <a:endParaRPr lang="en-US" sz="2000" dirty="0"/>
                    </a:p>
                  </a:txBody>
                  <a:tcPr/>
                </a:tc>
                <a:tc>
                  <a:txBody>
                    <a:bodyPr/>
                    <a:lstStyle/>
                    <a:p>
                      <a:pPr algn="ctr"/>
                      <a:r>
                        <a:rPr lang="en-US" sz="2400" dirty="0" smtClean="0"/>
                        <a:t>0</a:t>
                      </a:r>
                      <a:endParaRPr lang="en-US" sz="2400" dirty="0"/>
                    </a:p>
                  </a:txBody>
                  <a:tcPr/>
                </a:tc>
                <a:tc>
                  <a:txBody>
                    <a:bodyPr/>
                    <a:lstStyle/>
                    <a:p>
                      <a:pPr algn="ctr"/>
                      <a:r>
                        <a:rPr lang="en-US" sz="2400" dirty="0" smtClean="0"/>
                        <a:t>110</a:t>
                      </a:r>
                      <a:endParaRPr lang="en-US" sz="2400" dirty="0"/>
                    </a:p>
                  </a:txBody>
                  <a:tcPr/>
                </a:tc>
                <a:tc>
                  <a:txBody>
                    <a:bodyPr/>
                    <a:lstStyle/>
                    <a:p>
                      <a:pPr algn="ctr"/>
                      <a:r>
                        <a:rPr lang="en-US" sz="2400" dirty="0" smtClean="0"/>
                        <a:t>8</a:t>
                      </a:r>
                      <a:endParaRPr lang="en-US" sz="2400" dirty="0"/>
                    </a:p>
                  </a:txBody>
                  <a:tcPr/>
                </a:tc>
                <a:tc>
                  <a:txBody>
                    <a:bodyPr/>
                    <a:lstStyle/>
                    <a:p>
                      <a:pPr algn="ctr"/>
                      <a:r>
                        <a:rPr lang="en-US" sz="2400" dirty="0" smtClean="0"/>
                        <a:t>118</a:t>
                      </a:r>
                      <a:endParaRPr lang="en-US" sz="2400" dirty="0"/>
                    </a:p>
                  </a:txBody>
                  <a:tcPr/>
                </a:tc>
                <a:tc>
                  <a:txBody>
                    <a:bodyPr/>
                    <a:lstStyle/>
                    <a:p>
                      <a:pPr algn="ctr"/>
                      <a:r>
                        <a:rPr lang="en-US" sz="2400" dirty="0" smtClean="0"/>
                        <a:t>427</a:t>
                      </a:r>
                      <a:endParaRPr lang="en-US" sz="2400" dirty="0"/>
                    </a:p>
                  </a:txBody>
                  <a:tcPr/>
                </a:tc>
                <a:extLst>
                  <a:ext uri="{0D108BD9-81ED-4DB2-BD59-A6C34878D82A}">
                    <a16:rowId xmlns:a16="http://schemas.microsoft.com/office/drawing/2014/main" val="2342004822"/>
                  </a:ext>
                </a:extLst>
              </a:tr>
              <a:tr h="826917">
                <a:tc>
                  <a:txBody>
                    <a:bodyPr/>
                    <a:lstStyle/>
                    <a:p>
                      <a:r>
                        <a:rPr lang="en-US" sz="2000" dirty="0" smtClean="0"/>
                        <a:t>2023 Welfare Checks</a:t>
                      </a:r>
                      <a:endParaRPr lang="en-US" sz="2000" dirty="0"/>
                    </a:p>
                  </a:txBody>
                  <a:tcPr/>
                </a:tc>
                <a:tc>
                  <a:txBody>
                    <a:bodyPr/>
                    <a:lstStyle/>
                    <a:p>
                      <a:pPr algn="ctr"/>
                      <a:r>
                        <a:rPr lang="en-US" sz="2400" dirty="0" smtClean="0"/>
                        <a:t>0</a:t>
                      </a:r>
                      <a:endParaRPr lang="en-US" sz="2400" dirty="0"/>
                    </a:p>
                  </a:txBody>
                  <a:tcPr/>
                </a:tc>
                <a:tc>
                  <a:txBody>
                    <a:bodyPr/>
                    <a:lstStyle/>
                    <a:p>
                      <a:pPr algn="ctr"/>
                      <a:r>
                        <a:rPr lang="en-US" sz="2400" dirty="0" smtClean="0"/>
                        <a:t>48</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38</a:t>
                      </a:r>
                      <a:endParaRPr lang="en-US" sz="2400" dirty="0"/>
                    </a:p>
                  </a:txBody>
                  <a:tcPr/>
                </a:tc>
                <a:tc>
                  <a:txBody>
                    <a:bodyPr/>
                    <a:lstStyle/>
                    <a:p>
                      <a:pPr algn="ctr"/>
                      <a:r>
                        <a:rPr lang="en-US" sz="2400" dirty="0" smtClean="0"/>
                        <a:t>219</a:t>
                      </a:r>
                      <a:endParaRPr lang="en-US" sz="2400" dirty="0"/>
                    </a:p>
                  </a:txBody>
                  <a:tcPr/>
                </a:tc>
                <a:extLst>
                  <a:ext uri="{0D108BD9-81ED-4DB2-BD59-A6C34878D82A}">
                    <a16:rowId xmlns:a16="http://schemas.microsoft.com/office/drawing/2014/main" val="4130766550"/>
                  </a:ext>
                </a:extLst>
              </a:tr>
              <a:tr h="826917">
                <a:tc>
                  <a:txBody>
                    <a:bodyPr/>
                    <a:lstStyle/>
                    <a:p>
                      <a:r>
                        <a:rPr lang="en-US" sz="2000" dirty="0" smtClean="0"/>
                        <a:t>2022 Calls for Service</a:t>
                      </a:r>
                      <a:endParaRPr lang="en-US" sz="2000" dirty="0"/>
                    </a:p>
                  </a:txBody>
                  <a:tcPr/>
                </a:tc>
                <a:tc>
                  <a:txBody>
                    <a:bodyPr/>
                    <a:lstStyle/>
                    <a:p>
                      <a:pPr algn="ctr"/>
                      <a:r>
                        <a:rPr lang="en-US" sz="2400" dirty="0" smtClean="0"/>
                        <a:t>13</a:t>
                      </a:r>
                      <a:endParaRPr lang="en-US" sz="2400" dirty="0"/>
                    </a:p>
                  </a:txBody>
                  <a:tcPr/>
                </a:tc>
                <a:tc>
                  <a:txBody>
                    <a:bodyPr/>
                    <a:lstStyle/>
                    <a:p>
                      <a:pPr algn="ctr"/>
                      <a:r>
                        <a:rPr lang="en-US" sz="2400" dirty="0" smtClean="0"/>
                        <a:t>94</a:t>
                      </a:r>
                      <a:endParaRPr lang="en-US" sz="2400" dirty="0"/>
                    </a:p>
                  </a:txBody>
                  <a:tcPr/>
                </a:tc>
                <a:tc>
                  <a:txBody>
                    <a:bodyPr/>
                    <a:lstStyle/>
                    <a:p>
                      <a:pPr algn="ctr"/>
                      <a:r>
                        <a:rPr lang="en-US" sz="2400" dirty="0" smtClean="0"/>
                        <a:t>116</a:t>
                      </a:r>
                      <a:endParaRPr lang="en-US" sz="2400" dirty="0"/>
                    </a:p>
                  </a:txBody>
                  <a:tcPr/>
                </a:tc>
                <a:tc>
                  <a:txBody>
                    <a:bodyPr/>
                    <a:lstStyle/>
                    <a:p>
                      <a:pPr algn="ctr"/>
                      <a:r>
                        <a:rPr lang="en-US" sz="2400" dirty="0" smtClean="0"/>
                        <a:t>189</a:t>
                      </a:r>
                      <a:endParaRPr lang="en-US" sz="2400" dirty="0"/>
                    </a:p>
                  </a:txBody>
                  <a:tcPr/>
                </a:tc>
                <a:tc>
                  <a:txBody>
                    <a:bodyPr/>
                    <a:lstStyle/>
                    <a:p>
                      <a:pPr algn="ctr"/>
                      <a:r>
                        <a:rPr lang="en-US" sz="2400" dirty="0" smtClean="0"/>
                        <a:t>359</a:t>
                      </a:r>
                      <a:endParaRPr lang="en-US" sz="2400" dirty="0"/>
                    </a:p>
                  </a:txBody>
                  <a:tcPr/>
                </a:tc>
                <a:extLst>
                  <a:ext uri="{0D108BD9-81ED-4DB2-BD59-A6C34878D82A}">
                    <a16:rowId xmlns:a16="http://schemas.microsoft.com/office/drawing/2014/main" val="456065711"/>
                  </a:ext>
                </a:extLst>
              </a:tr>
              <a:tr h="826917">
                <a:tc>
                  <a:txBody>
                    <a:bodyPr/>
                    <a:lstStyle/>
                    <a:p>
                      <a:r>
                        <a:rPr lang="en-US" sz="2000" dirty="0" smtClean="0"/>
                        <a:t>2023 Calls for Service</a:t>
                      </a:r>
                      <a:endParaRPr lang="en-US" sz="2000" dirty="0"/>
                    </a:p>
                  </a:txBody>
                  <a:tcPr/>
                </a:tc>
                <a:tc>
                  <a:txBody>
                    <a:bodyPr/>
                    <a:lstStyle/>
                    <a:p>
                      <a:pPr algn="ctr"/>
                      <a:r>
                        <a:rPr lang="en-US" sz="2400" dirty="0" smtClean="0"/>
                        <a:t>18</a:t>
                      </a:r>
                      <a:endParaRPr lang="en-US" sz="2400" dirty="0"/>
                    </a:p>
                  </a:txBody>
                  <a:tcPr/>
                </a:tc>
                <a:tc>
                  <a:txBody>
                    <a:bodyPr/>
                    <a:lstStyle/>
                    <a:p>
                      <a:pPr algn="ctr"/>
                      <a:r>
                        <a:rPr lang="en-US" sz="2400" dirty="0" smtClean="0"/>
                        <a:t>71</a:t>
                      </a:r>
                      <a:endParaRPr lang="en-US" sz="2400" dirty="0"/>
                    </a:p>
                  </a:txBody>
                  <a:tcPr/>
                </a:tc>
                <a:tc>
                  <a:txBody>
                    <a:bodyPr/>
                    <a:lstStyle/>
                    <a:p>
                      <a:pPr algn="ctr"/>
                      <a:r>
                        <a:rPr lang="en-US" sz="2400" dirty="0" smtClean="0"/>
                        <a:t>100</a:t>
                      </a:r>
                      <a:endParaRPr lang="en-US" sz="2400" dirty="0"/>
                    </a:p>
                  </a:txBody>
                  <a:tcPr/>
                </a:tc>
                <a:tc>
                  <a:txBody>
                    <a:bodyPr/>
                    <a:lstStyle/>
                    <a:p>
                      <a:pPr algn="ctr"/>
                      <a:r>
                        <a:rPr lang="en-US" sz="2400" dirty="0" smtClean="0"/>
                        <a:t>53</a:t>
                      </a:r>
                      <a:endParaRPr lang="en-US" sz="2400" dirty="0"/>
                    </a:p>
                  </a:txBody>
                  <a:tcPr/>
                </a:tc>
                <a:tc>
                  <a:txBody>
                    <a:bodyPr/>
                    <a:lstStyle/>
                    <a:p>
                      <a:pPr algn="ctr"/>
                      <a:r>
                        <a:rPr lang="en-US" sz="2400" dirty="0" smtClean="0"/>
                        <a:t>208</a:t>
                      </a:r>
                      <a:endParaRPr lang="en-US" sz="2400" dirty="0"/>
                    </a:p>
                  </a:txBody>
                  <a:tcPr/>
                </a:tc>
                <a:extLst>
                  <a:ext uri="{0D108BD9-81ED-4DB2-BD59-A6C34878D82A}">
                    <a16:rowId xmlns:a16="http://schemas.microsoft.com/office/drawing/2014/main" val="580452649"/>
                  </a:ext>
                </a:extLst>
              </a:tr>
            </a:tbl>
          </a:graphicData>
        </a:graphic>
      </p:graphicFrame>
    </p:spTree>
    <p:extLst>
      <p:ext uri="{BB962C8B-B14F-4D97-AF65-F5344CB8AC3E}">
        <p14:creationId xmlns:p14="http://schemas.microsoft.com/office/powerpoint/2010/main" val="57905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Hotel/Motel </a:t>
            </a:r>
            <a:r>
              <a:rPr lang="en-US" sz="4000" b="1" u="sng" dirty="0" smtClean="0">
                <a:solidFill>
                  <a:srgbClr val="B66015"/>
                </a:solidFill>
                <a:latin typeface="+mn-lt"/>
              </a:rPr>
              <a:t>Ordinance</a:t>
            </a:r>
            <a:endParaRPr lang="en-US" sz="4000" b="1" u="sng" dirty="0">
              <a:solidFill>
                <a:srgbClr val="B66015"/>
              </a:solidFill>
              <a:latin typeface="+mn-lt"/>
            </a:endParaRPr>
          </a:p>
        </p:txBody>
      </p:sp>
      <p:sp>
        <p:nvSpPr>
          <p:cNvPr id="11" name="Content Placeholder 10"/>
          <p:cNvSpPr>
            <a:spLocks noGrp="1"/>
          </p:cNvSpPr>
          <p:nvPr>
            <p:ph idx="1"/>
          </p:nvPr>
        </p:nvSpPr>
        <p:spPr>
          <a:xfrm>
            <a:off x="510363" y="1300739"/>
            <a:ext cx="9985847" cy="4340748"/>
          </a:xfrm>
        </p:spPr>
        <p:txBody>
          <a:bodyPr>
            <a:normAutofit/>
          </a:bodyPr>
          <a:lstStyle/>
          <a:p>
            <a:r>
              <a:rPr lang="en-US" dirty="0"/>
              <a:t>After months of review and input from stakeholders, including the Claremont Planning Commission, the Claremont Police Commission, community members, City staff, and hotel/motel operators, a </a:t>
            </a:r>
            <a:r>
              <a:rPr lang="en-US" dirty="0" smtClean="0"/>
              <a:t>“new” </a:t>
            </a:r>
            <a:r>
              <a:rPr lang="en-US" dirty="0"/>
              <a:t>Hotel/Motel Ordinance was </a:t>
            </a:r>
            <a:r>
              <a:rPr lang="en-US" dirty="0" smtClean="0"/>
              <a:t>presented to the </a:t>
            </a:r>
            <a:r>
              <a:rPr lang="en-US" dirty="0"/>
              <a:t>City Council during a public hearing held on March 14, 2023. </a:t>
            </a:r>
            <a:endParaRPr lang="en-US" dirty="0" smtClean="0"/>
          </a:p>
          <a:p>
            <a:r>
              <a:rPr lang="en-US" dirty="0" smtClean="0"/>
              <a:t>The </a:t>
            </a:r>
            <a:r>
              <a:rPr lang="en-US" dirty="0"/>
              <a:t>City Council approved the second reading and adoption of the </a:t>
            </a:r>
            <a:r>
              <a:rPr lang="en-US" dirty="0" smtClean="0"/>
              <a:t>ordinance </a:t>
            </a:r>
            <a:r>
              <a:rPr lang="en-US" dirty="0"/>
              <a:t>at their regular meeting on March 28, 2023, making the </a:t>
            </a:r>
            <a:r>
              <a:rPr lang="en-US" dirty="0" smtClean="0"/>
              <a:t>ordinance </a:t>
            </a:r>
            <a:r>
              <a:rPr lang="en-US" dirty="0"/>
              <a:t>a new, stand-alone chapter in the City’s Zoning Code.</a:t>
            </a:r>
            <a:endParaRPr lang="en-US"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6"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2627652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695291" y="6367983"/>
            <a:ext cx="393493" cy="365125"/>
          </a:xfrm>
        </p:spPr>
        <p:txBody>
          <a:bodyPr/>
          <a:lstStyle/>
          <a:p>
            <a:fld id="{EC201904-066F-4D09-A41E-2F137B5D8E37}" type="slidenum">
              <a:rPr lang="en-US" sz="1400" smtClean="0">
                <a:solidFill>
                  <a:schemeClr val="bg1"/>
                </a:solidFill>
              </a:rPr>
              <a:t>20</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3" name="Group 12"/>
          <p:cNvGrpSpPr/>
          <p:nvPr/>
        </p:nvGrpSpPr>
        <p:grpSpPr>
          <a:xfrm>
            <a:off x="-1" y="0"/>
            <a:ext cx="12192001" cy="6858002"/>
            <a:chOff x="-1" y="6227805"/>
            <a:chExt cx="12192001" cy="662082"/>
          </a:xfrm>
        </p:grpSpPr>
        <p:sp>
          <p:nvSpPr>
            <p:cNvPr id="14" name="Rectangle 13"/>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4833258"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7503885"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2942493" y="2329224"/>
            <a:ext cx="6307012" cy="1569358"/>
          </a:xfrm>
        </p:spPr>
        <p:txBody>
          <a:bodyPr>
            <a:noAutofit/>
          </a:bodyPr>
          <a:lstStyle/>
          <a:p>
            <a:pPr algn="ctr"/>
            <a:r>
              <a:rPr lang="en-US" sz="8000" b="1" u="sng" dirty="0" smtClean="0">
                <a:solidFill>
                  <a:schemeClr val="bg1"/>
                </a:solidFill>
                <a:latin typeface="+mn-lt"/>
              </a:rPr>
              <a:t>Questions</a:t>
            </a:r>
            <a:r>
              <a:rPr lang="en-US" sz="6600" b="1" u="sng" dirty="0" smtClean="0">
                <a:solidFill>
                  <a:schemeClr val="bg1"/>
                </a:solidFill>
                <a:latin typeface="+mn-lt"/>
              </a:rPr>
              <a:t>?</a:t>
            </a:r>
            <a:endParaRPr lang="en-US" sz="6600" b="1" u="sng" dirty="0">
              <a:solidFill>
                <a:schemeClr val="bg1"/>
              </a:solidFill>
              <a:latin typeface="+mn-lt"/>
            </a:endParaRPr>
          </a:p>
        </p:txBody>
      </p:sp>
      <p:sp>
        <p:nvSpPr>
          <p:cNvPr id="17" name="Title 1"/>
          <p:cNvSpPr txBox="1">
            <a:spLocks/>
          </p:cNvSpPr>
          <p:nvPr/>
        </p:nvSpPr>
        <p:spPr>
          <a:xfrm>
            <a:off x="3640994" y="4588002"/>
            <a:ext cx="4910011" cy="1165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endParaRPr lang="en-US" sz="4800" b="1" dirty="0">
              <a:solidFill>
                <a:schemeClr val="bg1"/>
              </a:solidFill>
              <a:latin typeface="+mn-lt"/>
            </a:endParaRPr>
          </a:p>
        </p:txBody>
      </p:sp>
      <p:sp>
        <p:nvSpPr>
          <p:cNvPr id="18" name="Flowchart: Delay 17"/>
          <p:cNvSpPr/>
          <p:nvPr/>
        </p:nvSpPr>
        <p:spPr>
          <a:xfrm rot="16200000">
            <a:off x="10099252" y="5185644"/>
            <a:ext cx="1591679" cy="1562301"/>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0" y="6227805"/>
            <a:ext cx="12192000" cy="662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0222" y="5288894"/>
            <a:ext cx="1328788" cy="1326277"/>
          </a:xfrm>
          <a:prstGeom prst="rect">
            <a:avLst/>
          </a:prstGeom>
        </p:spPr>
      </p:pic>
    </p:spTree>
    <p:extLst>
      <p:ext uri="{BB962C8B-B14F-4D97-AF65-F5344CB8AC3E}">
        <p14:creationId xmlns:p14="http://schemas.microsoft.com/office/powerpoint/2010/main" val="3336068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41575"/>
          </a:xfrm>
        </p:spPr>
        <p:txBody>
          <a:bodyPr>
            <a:normAutofit/>
          </a:bodyPr>
          <a:lstStyle/>
          <a:p>
            <a:pPr algn="ctr"/>
            <a:r>
              <a:rPr lang="en-US" sz="4000" b="1" u="sng" dirty="0" smtClean="0">
                <a:solidFill>
                  <a:srgbClr val="B66015"/>
                </a:solidFill>
                <a:latin typeface="+mn-lt"/>
              </a:rPr>
              <a:t>New Requirements</a:t>
            </a:r>
            <a:endParaRPr lang="en-US" sz="4000" b="1" u="sng" dirty="0">
              <a:solidFill>
                <a:srgbClr val="B66015"/>
              </a:solidFill>
              <a:latin typeface="+mn-lt"/>
            </a:endParaRPr>
          </a:p>
        </p:txBody>
      </p:sp>
      <p:sp>
        <p:nvSpPr>
          <p:cNvPr id="11" name="Content Placeholder 10"/>
          <p:cNvSpPr>
            <a:spLocks noGrp="1"/>
          </p:cNvSpPr>
          <p:nvPr>
            <p:ph idx="1"/>
          </p:nvPr>
        </p:nvSpPr>
        <p:spPr>
          <a:xfrm>
            <a:off x="1100354" y="987764"/>
            <a:ext cx="9985847" cy="5113789"/>
          </a:xfrm>
        </p:spPr>
        <p:txBody>
          <a:bodyPr>
            <a:normAutofit fontScale="92500" lnSpcReduction="20000"/>
          </a:bodyPr>
          <a:lstStyle/>
          <a:p>
            <a:r>
              <a:rPr lang="en-US" sz="3200" dirty="0" smtClean="0"/>
              <a:t>A </a:t>
            </a:r>
            <a:r>
              <a:rPr lang="en-US" sz="3200" dirty="0"/>
              <a:t>hotel/motel operator may not re-rent rooms when guests check out before their minimum length of stay has elapsed (i.e., 18 hours for motels; overnight for hotels</a:t>
            </a:r>
            <a:r>
              <a:rPr lang="en-US" sz="3200" dirty="0" smtClean="0"/>
              <a:t>).</a:t>
            </a:r>
            <a:endParaRPr lang="en-US" sz="3200" dirty="0"/>
          </a:p>
          <a:p>
            <a:r>
              <a:rPr lang="en-US" sz="3200" dirty="0" smtClean="0"/>
              <a:t>The </a:t>
            </a:r>
            <a:r>
              <a:rPr lang="en-US" sz="3200" dirty="0"/>
              <a:t>o</a:t>
            </a:r>
            <a:r>
              <a:rPr lang="en-US" sz="3200" dirty="0" smtClean="0"/>
              <a:t>rdinance requires guests </a:t>
            </a:r>
            <a:r>
              <a:rPr lang="en-US" sz="3200" dirty="0"/>
              <a:t>to provide a valid credit/debit card as a way to verify their identity (even if they are paying for their room with cash</a:t>
            </a:r>
            <a:r>
              <a:rPr lang="en-US" sz="3200" dirty="0" smtClean="0"/>
              <a:t>).</a:t>
            </a:r>
            <a:endParaRPr lang="en-US" sz="3200" dirty="0"/>
          </a:p>
          <a:p>
            <a:r>
              <a:rPr lang="en-US" sz="3200" dirty="0" smtClean="0"/>
              <a:t>All </a:t>
            </a:r>
            <a:r>
              <a:rPr lang="en-US" sz="3200" dirty="0"/>
              <a:t>hotels and motels are required to maintain a guest register that contains guest information specified in the </a:t>
            </a:r>
            <a:r>
              <a:rPr lang="en-US" sz="3200" dirty="0" smtClean="0"/>
              <a:t>ordinance</a:t>
            </a:r>
            <a:r>
              <a:rPr lang="en-US" sz="3200" dirty="0"/>
              <a:t>, and employees are required to sign an attestation stating that a guest matches the photo on their Identification Document (ID</a:t>
            </a:r>
            <a:r>
              <a:rPr lang="en-US" sz="3200" dirty="0" smtClean="0"/>
              <a:t>).</a:t>
            </a:r>
            <a:endParaRPr lang="en-US" sz="3200" dirty="0"/>
          </a:p>
          <a:p>
            <a:r>
              <a:rPr lang="en-US" sz="3200" dirty="0" smtClean="0"/>
              <a:t>All </a:t>
            </a:r>
            <a:r>
              <a:rPr lang="en-US" sz="3200" dirty="0"/>
              <a:t>hotels and motels are required to scan images of a guest’s </a:t>
            </a:r>
            <a:r>
              <a:rPr lang="en-US" sz="3200" dirty="0" smtClean="0"/>
              <a:t>ID.</a:t>
            </a:r>
            <a:endParaRPr lang="en-US" sz="3200" dirty="0"/>
          </a:p>
          <a:p>
            <a:r>
              <a:rPr lang="en-US" sz="3200" dirty="0" smtClean="0"/>
              <a:t>Permit </a:t>
            </a:r>
            <a:r>
              <a:rPr lang="en-US" sz="3200" dirty="0"/>
              <a:t>parking is required for all </a:t>
            </a:r>
            <a:r>
              <a:rPr lang="en-US" sz="3200" dirty="0" smtClean="0"/>
              <a:t>hotels/motels.</a:t>
            </a:r>
            <a:endParaRPr lang="en-US" sz="3200" dirty="0"/>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119964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41575"/>
          </a:xfrm>
        </p:spPr>
        <p:txBody>
          <a:bodyPr>
            <a:normAutofit/>
          </a:bodyPr>
          <a:lstStyle/>
          <a:p>
            <a:pPr algn="ctr"/>
            <a:r>
              <a:rPr lang="en-US" sz="4000" b="1" u="sng" dirty="0" smtClean="0">
                <a:solidFill>
                  <a:srgbClr val="B66015"/>
                </a:solidFill>
                <a:latin typeface="+mn-lt"/>
              </a:rPr>
              <a:t>New Requirements (cont.)</a:t>
            </a:r>
            <a:endParaRPr lang="en-US" sz="4000" b="1" u="sng" dirty="0">
              <a:solidFill>
                <a:srgbClr val="B66015"/>
              </a:solidFill>
              <a:latin typeface="+mn-lt"/>
            </a:endParaRPr>
          </a:p>
        </p:txBody>
      </p:sp>
      <p:sp>
        <p:nvSpPr>
          <p:cNvPr id="11" name="Content Placeholder 10"/>
          <p:cNvSpPr>
            <a:spLocks noGrp="1"/>
          </p:cNvSpPr>
          <p:nvPr>
            <p:ph idx="1"/>
          </p:nvPr>
        </p:nvSpPr>
        <p:spPr>
          <a:xfrm>
            <a:off x="1100354" y="987764"/>
            <a:ext cx="9985847" cy="5117363"/>
          </a:xfrm>
        </p:spPr>
        <p:txBody>
          <a:bodyPr>
            <a:normAutofit fontScale="92500" lnSpcReduction="20000"/>
          </a:bodyPr>
          <a:lstStyle/>
          <a:p>
            <a:r>
              <a:rPr lang="en-US" sz="3200" dirty="0" smtClean="0"/>
              <a:t>CCTV </a:t>
            </a:r>
            <a:r>
              <a:rPr lang="en-US" sz="3200" dirty="0"/>
              <a:t>recording cameras are required in a hotel/motel’s common areas, entry points, and parking </a:t>
            </a:r>
            <a:r>
              <a:rPr lang="en-US" sz="3200" dirty="0" smtClean="0"/>
              <a:t>areas.</a:t>
            </a:r>
            <a:endParaRPr lang="en-US" sz="3200" dirty="0"/>
          </a:p>
          <a:p>
            <a:r>
              <a:rPr lang="en-US" sz="3200" dirty="0" smtClean="0"/>
              <a:t>The </a:t>
            </a:r>
            <a:r>
              <a:rPr lang="en-US" sz="3200" dirty="0"/>
              <a:t>o</a:t>
            </a:r>
            <a:r>
              <a:rPr lang="en-US" sz="3200" dirty="0" smtClean="0"/>
              <a:t>rdinance </a:t>
            </a:r>
            <a:r>
              <a:rPr lang="en-US" sz="3200" dirty="0"/>
              <a:t>explicitly outlines site and operational requirements, like security, cleanliness, room furnishings, and the condition of the exterior of the property and common </a:t>
            </a:r>
            <a:r>
              <a:rPr lang="en-US" sz="3200" dirty="0" smtClean="0"/>
              <a:t>areas.</a:t>
            </a:r>
            <a:endParaRPr lang="en-US" sz="3200" dirty="0"/>
          </a:p>
          <a:p>
            <a:r>
              <a:rPr lang="en-US" sz="3200" dirty="0" smtClean="0"/>
              <a:t>The </a:t>
            </a:r>
            <a:r>
              <a:rPr lang="en-US" sz="3200" dirty="0"/>
              <a:t>o</a:t>
            </a:r>
            <a:r>
              <a:rPr lang="en-US" sz="3200" dirty="0" smtClean="0"/>
              <a:t>rdinance </a:t>
            </a:r>
            <a:r>
              <a:rPr lang="en-US" sz="3200" dirty="0"/>
              <a:t>reflects the strictest possible inspection requirements that are permitted under current </a:t>
            </a:r>
            <a:r>
              <a:rPr lang="en-US" sz="3200" dirty="0" smtClean="0"/>
              <a:t>law.</a:t>
            </a:r>
            <a:endParaRPr lang="en-US" sz="3200" dirty="0" smtClean="0"/>
          </a:p>
          <a:p>
            <a:r>
              <a:rPr lang="en-US" sz="3200" dirty="0"/>
              <a:t>Changes in hotel/motel operations </a:t>
            </a:r>
            <a:r>
              <a:rPr lang="en-US" sz="3200" dirty="0" smtClean="0"/>
              <a:t>were required to be </a:t>
            </a:r>
            <a:r>
              <a:rPr lang="en-US" sz="3200" dirty="0"/>
              <a:t>completed within three months of </a:t>
            </a:r>
            <a:r>
              <a:rPr lang="en-US" sz="3200" dirty="0" smtClean="0"/>
              <a:t>ordinance </a:t>
            </a:r>
            <a:r>
              <a:rPr lang="en-US" sz="3200" dirty="0" smtClean="0"/>
              <a:t>adoption </a:t>
            </a:r>
            <a:r>
              <a:rPr lang="en-US" sz="3200" dirty="0"/>
              <a:t>(July 27, 2023</a:t>
            </a:r>
            <a:r>
              <a:rPr lang="en-US" sz="3200" dirty="0" smtClean="0"/>
              <a:t>).</a:t>
            </a:r>
            <a:endParaRPr lang="en-US" sz="3200" dirty="0" smtClean="0"/>
          </a:p>
          <a:p>
            <a:r>
              <a:rPr lang="en-US" sz="3200" dirty="0" smtClean="0"/>
              <a:t>Changes </a:t>
            </a:r>
            <a:r>
              <a:rPr lang="en-US" sz="3200" dirty="0"/>
              <a:t>that require physical improvements to the property must be completed within one year of Ordinance </a:t>
            </a:r>
            <a:r>
              <a:rPr lang="en-US" sz="3200" dirty="0"/>
              <a:t>adoption (April 27, 2024</a:t>
            </a:r>
            <a:r>
              <a:rPr lang="en-US" sz="3200" dirty="0" smtClean="0"/>
              <a:t>). </a:t>
            </a: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4</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4</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a:solidFill>
                  <a:schemeClr val="bg1"/>
                </a:solidFill>
              </a:rPr>
              <a:t>Hotel/Motel Ordinance | </a:t>
            </a:r>
            <a:r>
              <a:rPr lang="en-US" sz="1400" dirty="0" smtClean="0">
                <a:solidFill>
                  <a:schemeClr val="bg1"/>
                </a:solidFill>
              </a:rPr>
              <a:t>January 23, 2024</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195293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CUP “Exceptions”</a:t>
            </a:r>
            <a:endParaRPr lang="en-US" sz="4000" b="1" u="sng" dirty="0">
              <a:solidFill>
                <a:srgbClr val="B66015"/>
              </a:solidFill>
              <a:latin typeface="+mn-lt"/>
            </a:endParaRPr>
          </a:p>
        </p:txBody>
      </p:sp>
      <p:sp>
        <p:nvSpPr>
          <p:cNvPr id="11" name="Content Placeholder 10"/>
          <p:cNvSpPr>
            <a:spLocks noGrp="1"/>
          </p:cNvSpPr>
          <p:nvPr>
            <p:ph idx="1"/>
          </p:nvPr>
        </p:nvSpPr>
        <p:spPr>
          <a:xfrm>
            <a:off x="1100354" y="909668"/>
            <a:ext cx="9985847" cy="5191886"/>
          </a:xfrm>
        </p:spPr>
        <p:txBody>
          <a:bodyPr>
            <a:normAutofit fontScale="92500" lnSpcReduction="10000"/>
          </a:bodyPr>
          <a:lstStyle/>
          <a:p>
            <a:pPr marL="0" indent="0">
              <a:buNone/>
            </a:pPr>
            <a:r>
              <a:rPr lang="en-US" sz="3400" b="1" dirty="0" smtClean="0"/>
              <a:t>Several “exceptions</a:t>
            </a:r>
            <a:r>
              <a:rPr lang="en-US" sz="3400" b="1" dirty="0"/>
              <a:t>” to requirements in the </a:t>
            </a:r>
            <a:r>
              <a:rPr lang="en-US" sz="3400" b="1" dirty="0" smtClean="0"/>
              <a:t>ordinance may </a:t>
            </a:r>
            <a:r>
              <a:rPr lang="en-US" sz="3400" b="1" dirty="0"/>
              <a:t>only be granted to a hotel/motel operator if they are approved for a Conditional Use Permit (CUP</a:t>
            </a:r>
            <a:r>
              <a:rPr lang="en-US" sz="3400" b="1" dirty="0" smtClean="0"/>
              <a:t>):</a:t>
            </a:r>
            <a:endParaRPr lang="en-US" sz="600" b="1" dirty="0"/>
          </a:p>
          <a:p>
            <a:r>
              <a:rPr lang="en-US" sz="3400" dirty="0" smtClean="0"/>
              <a:t>A </a:t>
            </a:r>
            <a:r>
              <a:rPr lang="en-US" sz="3400" dirty="0"/>
              <a:t>hotel or motel operator wants to allow for guest stays of more than thirty consecutive </a:t>
            </a:r>
            <a:r>
              <a:rPr lang="en-US" sz="3400" dirty="0" smtClean="0"/>
              <a:t>days.</a:t>
            </a:r>
            <a:endParaRPr lang="en-US" sz="3400" dirty="0"/>
          </a:p>
          <a:p>
            <a:r>
              <a:rPr lang="en-US" sz="3400" dirty="0" smtClean="0"/>
              <a:t>A </a:t>
            </a:r>
            <a:r>
              <a:rPr lang="en-US" sz="3400" dirty="0"/>
              <a:t>hotel or motel operator wants guests to be able to stay for more than sixty cumulative calendar days in a 180-day </a:t>
            </a:r>
            <a:r>
              <a:rPr lang="en-US" sz="3400" dirty="0" smtClean="0"/>
              <a:t>period.</a:t>
            </a:r>
            <a:endParaRPr lang="en-US" sz="3400" dirty="0"/>
          </a:p>
          <a:p>
            <a:r>
              <a:rPr lang="en-US" sz="3400" dirty="0" smtClean="0"/>
              <a:t>A </a:t>
            </a:r>
            <a:r>
              <a:rPr lang="en-US" sz="3400" dirty="0"/>
              <a:t>motel operator wants to rent rooms for periods of less than 18 </a:t>
            </a:r>
            <a:r>
              <a:rPr lang="en-US" sz="3400" dirty="0" smtClean="0"/>
              <a:t>hours.</a:t>
            </a:r>
            <a:endParaRPr lang="en-US" sz="3400" dirty="0"/>
          </a:p>
          <a:p>
            <a:r>
              <a:rPr lang="en-US" sz="3400" dirty="0" smtClean="0"/>
              <a:t>A </a:t>
            </a:r>
            <a:r>
              <a:rPr lang="en-US" sz="3400" dirty="0"/>
              <a:t>hotel operator wants to rent rooms for periods shorter than an “overnight </a:t>
            </a:r>
            <a:r>
              <a:rPr lang="en-US" sz="3400" dirty="0" smtClean="0"/>
              <a:t>stay.”</a:t>
            </a:r>
            <a:endParaRPr lang="en-US" sz="3400" dirty="0"/>
          </a:p>
          <a:p>
            <a:pPr marL="0" indent="0">
              <a:buNone/>
            </a:pP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5</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5</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txBox="1">
            <a:spLocks/>
          </p:cNvSpPr>
          <p:nvPr/>
        </p:nvSpPr>
        <p:spPr>
          <a:xfrm>
            <a:off x="211772" y="6576197"/>
            <a:ext cx="4114800" cy="15691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schemeClr val="bg1"/>
                </a:solidFill>
              </a:rPr>
              <a:t>Hotel/Motel Ordinance | </a:t>
            </a:r>
            <a:r>
              <a:rPr lang="en-US" sz="1400" dirty="0" smtClean="0">
                <a:solidFill>
                  <a:schemeClr val="bg1"/>
                </a:solidFill>
              </a:rPr>
              <a:t>January 23, 2024</a:t>
            </a:r>
            <a:endParaRPr lang="en-US" sz="1400" dirty="0" smtClean="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3415805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CUP “Exceptions</a:t>
            </a:r>
            <a:r>
              <a:rPr lang="en-US" sz="4000" b="1" u="sng" dirty="0" smtClean="0">
                <a:solidFill>
                  <a:srgbClr val="B66015"/>
                </a:solidFill>
                <a:latin typeface="+mn-lt"/>
              </a:rPr>
              <a:t>” (cont.)</a:t>
            </a:r>
            <a:endParaRPr lang="en-US" sz="4000" b="1" u="sng" dirty="0">
              <a:solidFill>
                <a:srgbClr val="B66015"/>
              </a:solidFill>
              <a:latin typeface="+mn-lt"/>
            </a:endParaRPr>
          </a:p>
        </p:txBody>
      </p:sp>
      <p:sp>
        <p:nvSpPr>
          <p:cNvPr id="11" name="Content Placeholder 10"/>
          <p:cNvSpPr>
            <a:spLocks noGrp="1"/>
          </p:cNvSpPr>
          <p:nvPr>
            <p:ph idx="1"/>
          </p:nvPr>
        </p:nvSpPr>
        <p:spPr>
          <a:xfrm>
            <a:off x="1100354" y="909668"/>
            <a:ext cx="9985847" cy="5191886"/>
          </a:xfrm>
        </p:spPr>
        <p:txBody>
          <a:bodyPr>
            <a:normAutofit fontScale="92500" lnSpcReduction="20000"/>
          </a:bodyPr>
          <a:lstStyle/>
          <a:p>
            <a:r>
              <a:rPr lang="en-US" sz="3400" dirty="0" smtClean="0"/>
              <a:t>A </a:t>
            </a:r>
            <a:r>
              <a:rPr lang="en-US" sz="3400" dirty="0"/>
              <a:t>hotel or motel operator wants to offer a “day use” program (i.e., hourly room rentals that do not require an overnight stay</a:t>
            </a:r>
            <a:r>
              <a:rPr lang="en-US" sz="3400" dirty="0" smtClean="0"/>
              <a:t>).</a:t>
            </a:r>
            <a:endParaRPr lang="en-US" sz="3400" dirty="0"/>
          </a:p>
          <a:p>
            <a:r>
              <a:rPr lang="en-US" sz="3400" dirty="0" smtClean="0"/>
              <a:t>A </a:t>
            </a:r>
            <a:r>
              <a:rPr lang="en-US" sz="3400" dirty="0"/>
              <a:t>hotel or motel operator wants to have the ability to re-rent rooms when guests check out before their minimum length of stay has elapsed (18 hours for motels; overnight for hotels</a:t>
            </a:r>
            <a:r>
              <a:rPr lang="en-US" sz="3400" dirty="0" smtClean="0"/>
              <a:t>).</a:t>
            </a:r>
            <a:endParaRPr lang="en-US" sz="3400" dirty="0"/>
          </a:p>
          <a:p>
            <a:r>
              <a:rPr lang="en-US" sz="3400" dirty="0" smtClean="0"/>
              <a:t>A </a:t>
            </a:r>
            <a:r>
              <a:rPr lang="en-US" sz="3400" dirty="0"/>
              <a:t>hotel or motel operator wants to utilize “digital </a:t>
            </a:r>
            <a:r>
              <a:rPr lang="en-US" sz="3400" dirty="0" smtClean="0"/>
              <a:t>check-ins.”</a:t>
            </a:r>
            <a:endParaRPr lang="en-US" sz="3400" dirty="0"/>
          </a:p>
          <a:p>
            <a:r>
              <a:rPr lang="en-US" sz="3400" dirty="0" smtClean="0"/>
              <a:t>A </a:t>
            </a:r>
            <a:r>
              <a:rPr lang="en-US" sz="3400" dirty="0"/>
              <a:t>hotel or motel operator does not want to implement a permit parking </a:t>
            </a:r>
            <a:r>
              <a:rPr lang="en-US" sz="3400" dirty="0" smtClean="0"/>
              <a:t>program.</a:t>
            </a:r>
            <a:endParaRPr lang="en-US" sz="3400" dirty="0"/>
          </a:p>
          <a:p>
            <a:r>
              <a:rPr lang="en-US" sz="3400" dirty="0" smtClean="0"/>
              <a:t>A </a:t>
            </a:r>
            <a:r>
              <a:rPr lang="en-US" sz="3400" dirty="0"/>
              <a:t>hotel or motel operator does not want to install CCTV cameras in their parking lot(s</a:t>
            </a:r>
            <a:r>
              <a:rPr lang="en-US" sz="3400" dirty="0" smtClean="0"/>
              <a:t>).</a:t>
            </a:r>
            <a:endParaRPr lang="en-US" sz="3400" dirty="0"/>
          </a:p>
          <a:p>
            <a:pPr marL="0" indent="0">
              <a:buNone/>
            </a:pP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6</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6</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txBox="1">
            <a:spLocks/>
          </p:cNvSpPr>
          <p:nvPr/>
        </p:nvSpPr>
        <p:spPr>
          <a:xfrm>
            <a:off x="211772" y="6576197"/>
            <a:ext cx="4114800" cy="15691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schemeClr val="bg1"/>
                </a:solidFill>
              </a:rPr>
              <a:t>Hotel/Motel Ordinance | </a:t>
            </a:r>
            <a:r>
              <a:rPr lang="en-US" sz="1400" dirty="0" smtClean="0">
                <a:solidFill>
                  <a:schemeClr val="bg1"/>
                </a:solidFill>
              </a:rPr>
              <a:t>January 23, 2024</a:t>
            </a:r>
            <a:endParaRPr lang="en-US" sz="1400" dirty="0" smtClean="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1096241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774833"/>
          </a:xfrm>
        </p:spPr>
        <p:txBody>
          <a:bodyPr>
            <a:normAutofit/>
          </a:bodyPr>
          <a:lstStyle/>
          <a:p>
            <a:pPr algn="ctr"/>
            <a:r>
              <a:rPr lang="en-US" sz="4000" b="1" u="sng" dirty="0" smtClean="0">
                <a:solidFill>
                  <a:srgbClr val="B66015"/>
                </a:solidFill>
                <a:latin typeface="+mn-lt"/>
              </a:rPr>
              <a:t>Additional Direction from City Council</a:t>
            </a:r>
            <a:endParaRPr lang="en-US" sz="4000" b="1" u="sng" dirty="0">
              <a:solidFill>
                <a:srgbClr val="B66015"/>
              </a:solidFill>
              <a:latin typeface="+mn-lt"/>
            </a:endParaRPr>
          </a:p>
        </p:txBody>
      </p:sp>
      <p:sp>
        <p:nvSpPr>
          <p:cNvPr id="11" name="Content Placeholder 10"/>
          <p:cNvSpPr>
            <a:spLocks noGrp="1"/>
          </p:cNvSpPr>
          <p:nvPr>
            <p:ph idx="1"/>
          </p:nvPr>
        </p:nvSpPr>
        <p:spPr>
          <a:xfrm>
            <a:off x="1100354" y="1066862"/>
            <a:ext cx="9985847" cy="4835180"/>
          </a:xfrm>
        </p:spPr>
        <p:txBody>
          <a:bodyPr>
            <a:normAutofit/>
          </a:bodyPr>
          <a:lstStyle/>
          <a:p>
            <a:pPr marL="0" indent="0">
              <a:buNone/>
            </a:pPr>
            <a:r>
              <a:rPr lang="en-US" sz="3600" dirty="0" smtClean="0"/>
              <a:t>In addition to approving the ordinance in March 2023, the City Council also directed staff to:</a:t>
            </a:r>
            <a:br>
              <a:rPr lang="en-US" sz="3600" dirty="0" smtClean="0"/>
            </a:br>
            <a:endParaRPr lang="en-US" sz="1200" dirty="0" smtClean="0"/>
          </a:p>
          <a:p>
            <a:r>
              <a:rPr lang="en-US" sz="3200" dirty="0" smtClean="0"/>
              <a:t>Offer </a:t>
            </a:r>
            <a:r>
              <a:rPr lang="en-US" sz="3200" dirty="0"/>
              <a:t>an expedited CUP process and a flat rate ($1,250) for hotels/motel operators who apply for exceptions before October 27, 2023</a:t>
            </a:r>
            <a:r>
              <a:rPr lang="en-US" sz="3200" dirty="0" smtClean="0"/>
              <a:t>.</a:t>
            </a:r>
          </a:p>
          <a:p>
            <a:r>
              <a:rPr lang="en-US" sz="3200" dirty="0" smtClean="0"/>
              <a:t>Establish a City </a:t>
            </a:r>
            <a:r>
              <a:rPr lang="en-US" sz="3200" dirty="0"/>
              <a:t>Interdepartmental Team (CIT) to proactively address criminal and nuisance activity at hotels and motels, particularly at freeway motels. </a:t>
            </a: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7</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7</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txBox="1">
            <a:spLocks/>
          </p:cNvSpPr>
          <p:nvPr/>
        </p:nvSpPr>
        <p:spPr>
          <a:xfrm>
            <a:off x="211772" y="6576197"/>
            <a:ext cx="4114800" cy="15691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schemeClr val="bg1"/>
                </a:solidFill>
              </a:rPr>
              <a:t>Hotel/Motel Ordinance | </a:t>
            </a:r>
            <a:r>
              <a:rPr lang="en-US" sz="1400" dirty="0" smtClean="0">
                <a:solidFill>
                  <a:schemeClr val="bg1"/>
                </a:solidFill>
              </a:rPr>
              <a:t>January 23, 2024</a:t>
            </a:r>
            <a:endParaRPr lang="en-US" sz="1400" dirty="0" smtClean="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2511183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204" y="206681"/>
            <a:ext cx="9523592" cy="774833"/>
          </a:xfrm>
        </p:spPr>
        <p:txBody>
          <a:bodyPr>
            <a:noAutofit/>
          </a:bodyPr>
          <a:lstStyle/>
          <a:p>
            <a:pPr algn="ctr"/>
            <a:r>
              <a:rPr lang="en-US" sz="3600" b="1" u="sng" dirty="0" smtClean="0">
                <a:solidFill>
                  <a:srgbClr val="B66015"/>
                </a:solidFill>
                <a:latin typeface="+mn-lt"/>
              </a:rPr>
              <a:t>Residence Inn </a:t>
            </a:r>
            <a:br>
              <a:rPr lang="en-US" sz="3600" b="1" u="sng" dirty="0" smtClean="0">
                <a:solidFill>
                  <a:srgbClr val="B66015"/>
                </a:solidFill>
                <a:latin typeface="+mn-lt"/>
              </a:rPr>
            </a:br>
            <a:r>
              <a:rPr lang="en-US" sz="3600" b="1" u="sng" dirty="0" smtClean="0">
                <a:solidFill>
                  <a:srgbClr val="B66015"/>
                </a:solidFill>
                <a:latin typeface="+mn-lt"/>
              </a:rPr>
              <a:t>(former Knights Inn/University Inn)</a:t>
            </a:r>
            <a:endParaRPr lang="en-US" sz="3600" b="1" u="sng" dirty="0">
              <a:solidFill>
                <a:srgbClr val="B66015"/>
              </a:solidFill>
              <a:latin typeface="+mn-lt"/>
            </a:endParaRPr>
          </a:p>
        </p:txBody>
      </p:sp>
      <p:sp>
        <p:nvSpPr>
          <p:cNvPr id="11" name="Content Placeholder 10"/>
          <p:cNvSpPr>
            <a:spLocks noGrp="1"/>
          </p:cNvSpPr>
          <p:nvPr>
            <p:ph idx="1"/>
          </p:nvPr>
        </p:nvSpPr>
        <p:spPr>
          <a:xfrm>
            <a:off x="687358" y="1204138"/>
            <a:ext cx="10690785" cy="5198466"/>
          </a:xfrm>
        </p:spPr>
        <p:txBody>
          <a:bodyPr>
            <a:noAutofit/>
          </a:bodyPr>
          <a:lstStyle/>
          <a:p>
            <a:pPr marL="0" indent="0">
              <a:buNone/>
            </a:pPr>
            <a:r>
              <a:rPr lang="en-US" sz="2400" dirty="0" smtClean="0"/>
              <a:t>In March 2023, </a:t>
            </a:r>
            <a:r>
              <a:rPr lang="en-US" sz="2400" dirty="0"/>
              <a:t>the Planning Commission voted to approve a CUP for the proposed Residence Inn by Marriott at the site of the current University Inn (formerly operated as Knights Inn).  The CUP exceptions that were granted for the new hotel (once constructed and operating) are as </a:t>
            </a:r>
            <a:r>
              <a:rPr lang="en-US" sz="2400" dirty="0" smtClean="0"/>
              <a:t>follows:</a:t>
            </a:r>
            <a:endParaRPr lang="en-US" sz="2400" dirty="0"/>
          </a:p>
          <a:p>
            <a:r>
              <a:rPr lang="en-US" sz="2400" dirty="0" smtClean="0"/>
              <a:t>Allowing </a:t>
            </a:r>
            <a:r>
              <a:rPr lang="en-US" sz="2400" dirty="0"/>
              <a:t>guest stays of more than thirty consecutive days.  Residence Inns are intended to accommodate longer stays.  Although these stays rarely last more 30 consecutive days, it is an important part of the service model that the chain uses to attract business travelers and corporate </a:t>
            </a:r>
            <a:r>
              <a:rPr lang="en-US" sz="2400" dirty="0" smtClean="0"/>
              <a:t>employees.  Similarly</a:t>
            </a:r>
            <a:r>
              <a:rPr lang="en-US" sz="2400" dirty="0"/>
              <a:t>, the operator may also rent rooms to guests for more than sixty cumulative calendar days in a 180-day period.  </a:t>
            </a:r>
            <a:endParaRPr lang="en-US" sz="24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8</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8</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txBox="1">
            <a:spLocks/>
          </p:cNvSpPr>
          <p:nvPr/>
        </p:nvSpPr>
        <p:spPr>
          <a:xfrm>
            <a:off x="211772" y="6576197"/>
            <a:ext cx="4114800" cy="15691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schemeClr val="bg1"/>
                </a:solidFill>
              </a:rPr>
              <a:t>Hotel/Motel Ordinance | </a:t>
            </a:r>
            <a:r>
              <a:rPr lang="en-US" sz="1400" dirty="0" smtClean="0">
                <a:solidFill>
                  <a:schemeClr val="bg1"/>
                </a:solidFill>
              </a:rPr>
              <a:t>January 23, 2024</a:t>
            </a:r>
            <a:endParaRPr lang="en-US" sz="1400" dirty="0" smtClean="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2980449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204" y="108499"/>
            <a:ext cx="9523592" cy="774833"/>
          </a:xfrm>
        </p:spPr>
        <p:txBody>
          <a:bodyPr>
            <a:noAutofit/>
          </a:bodyPr>
          <a:lstStyle/>
          <a:p>
            <a:pPr algn="ctr"/>
            <a:r>
              <a:rPr lang="en-US" sz="3600" b="1" u="sng" dirty="0" smtClean="0">
                <a:solidFill>
                  <a:srgbClr val="B66015"/>
                </a:solidFill>
                <a:latin typeface="+mn-lt"/>
              </a:rPr>
              <a:t>Residence Inn </a:t>
            </a:r>
            <a:r>
              <a:rPr lang="en-US" sz="3600" b="1" u="sng" dirty="0" smtClean="0">
                <a:solidFill>
                  <a:srgbClr val="B66015"/>
                </a:solidFill>
                <a:latin typeface="+mn-lt"/>
              </a:rPr>
              <a:t>(cont.)</a:t>
            </a:r>
            <a:endParaRPr lang="en-US" sz="3600" b="1" u="sng" dirty="0">
              <a:solidFill>
                <a:srgbClr val="B66015"/>
              </a:solidFill>
              <a:latin typeface="+mn-lt"/>
            </a:endParaRPr>
          </a:p>
        </p:txBody>
      </p:sp>
      <p:sp>
        <p:nvSpPr>
          <p:cNvPr id="11" name="Content Placeholder 10"/>
          <p:cNvSpPr>
            <a:spLocks noGrp="1"/>
          </p:cNvSpPr>
          <p:nvPr>
            <p:ph idx="1"/>
          </p:nvPr>
        </p:nvSpPr>
        <p:spPr>
          <a:xfrm>
            <a:off x="687358" y="1060282"/>
            <a:ext cx="10690785" cy="5198466"/>
          </a:xfrm>
        </p:spPr>
        <p:txBody>
          <a:bodyPr>
            <a:noAutofit/>
          </a:bodyPr>
          <a:lstStyle/>
          <a:p>
            <a:r>
              <a:rPr lang="en-US" sz="2400" dirty="0" smtClean="0"/>
              <a:t>While </a:t>
            </a:r>
            <a:r>
              <a:rPr lang="en-US" sz="2400" dirty="0"/>
              <a:t>not anticipated to be a significant part of the business, the operator was granted the ability to offer a “day use” program (i.e., hourly room rentals that do not require an overnight stay) if this is something that Marriott wants to offer as a corporate-level program. </a:t>
            </a:r>
            <a:endParaRPr lang="en-US" sz="2400" dirty="0" smtClean="0"/>
          </a:p>
          <a:p>
            <a:r>
              <a:rPr lang="en-US" sz="2400" dirty="0" smtClean="0"/>
              <a:t>The </a:t>
            </a:r>
            <a:r>
              <a:rPr lang="en-US" sz="2400" dirty="0"/>
              <a:t>operator was granted an exception to utilize “digital check-ins” for pre-qualified Marriott customers (i.e., certain Marriott </a:t>
            </a:r>
            <a:r>
              <a:rPr lang="en-US" sz="2400" dirty="0" err="1"/>
              <a:t>Bonvoy</a:t>
            </a:r>
            <a:r>
              <a:rPr lang="en-US" sz="2400" dirty="0"/>
              <a:t> Club members) if that becomes a requirement of the Marriott corporation.   </a:t>
            </a:r>
            <a:endParaRPr lang="en-US" sz="2400" dirty="0" smtClean="0"/>
          </a:p>
          <a:p>
            <a:r>
              <a:rPr lang="en-US" sz="2400" dirty="0" smtClean="0"/>
              <a:t>The </a:t>
            </a:r>
            <a:r>
              <a:rPr lang="en-US" sz="2400" dirty="0"/>
              <a:t>operator intends to use parking lot security gates as its parking permit program.  If the gates are ever removed, the operator agrees to utilize a parking permit program as required by the Ordinance. </a:t>
            </a:r>
            <a:endParaRPr lang="en-US" sz="24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9</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9</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txBox="1">
            <a:spLocks/>
          </p:cNvSpPr>
          <p:nvPr/>
        </p:nvSpPr>
        <p:spPr>
          <a:xfrm>
            <a:off x="211772" y="6576197"/>
            <a:ext cx="4114800" cy="15691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schemeClr val="bg1"/>
                </a:solidFill>
              </a:rPr>
              <a:t>Hotel/Motel Ordinance | </a:t>
            </a:r>
            <a:r>
              <a:rPr lang="en-US" sz="1400" dirty="0" smtClean="0">
                <a:solidFill>
                  <a:schemeClr val="bg1"/>
                </a:solidFill>
              </a:rPr>
              <a:t>January 23, 2024</a:t>
            </a:r>
            <a:endParaRPr lang="en-US" sz="1400" dirty="0" smtClean="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3250295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324BA47E963444A5C7AFCC06E5AE11" ma:contentTypeVersion="8" ma:contentTypeDescription="Create a new document." ma:contentTypeScope="" ma:versionID="140743b63081dbf8cbbbb98251526ccd">
  <xsd:schema xmlns:xsd="http://www.w3.org/2001/XMLSchema" xmlns:xs="http://www.w3.org/2001/XMLSchema" xmlns:p="http://schemas.microsoft.com/office/2006/metadata/properties" xmlns:ns3="6544ef77-5740-4e94-b296-8a800cff0c9c" targetNamespace="http://schemas.microsoft.com/office/2006/metadata/properties" ma:root="true" ma:fieldsID="7f2504da853b19546d405b311cb6d651" ns3:_="">
    <xsd:import namespace="6544ef77-5740-4e94-b296-8a800cff0c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44ef77-5740-4e94-b296-8a800cff0c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2A4312-AA3F-427C-A955-EC698B9C0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44ef77-5740-4e94-b296-8a800cff0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066414-58B1-4C1F-A29A-9E3ED6C072B6}">
  <ds:schemaRefs>
    <ds:schemaRef ds:uri="6544ef77-5740-4e94-b296-8a800cff0c9c"/>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4FC436E-9692-40A5-A2B4-D8A51936B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14834</TotalTime>
  <Words>2253</Words>
  <Application>Microsoft Office PowerPoint</Application>
  <PresentationFormat>Widescreen</PresentationFormat>
  <Paragraphs>221</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Hotel/Motel Ordinance</vt:lpstr>
      <vt:lpstr>New Requirements</vt:lpstr>
      <vt:lpstr>New Requirements (cont.)</vt:lpstr>
      <vt:lpstr>CUP “Exceptions”</vt:lpstr>
      <vt:lpstr>CUP “Exceptions” (cont.)</vt:lpstr>
      <vt:lpstr>Additional Direction from City Council</vt:lpstr>
      <vt:lpstr>Residence Inn  (former Knights Inn/University Inn)</vt:lpstr>
      <vt:lpstr>Residence Inn (cont.)</vt:lpstr>
      <vt:lpstr>Hotel Casa 425</vt:lpstr>
      <vt:lpstr>DoubleTree by Hilton Hotel Claremont</vt:lpstr>
      <vt:lpstr>CIT Members</vt:lpstr>
      <vt:lpstr>CIT Reporting</vt:lpstr>
      <vt:lpstr>Quarterly Report #1 Highlights</vt:lpstr>
      <vt:lpstr>Quarterly Report #2 Highlights</vt:lpstr>
      <vt:lpstr>Quarterly Report #3 Highlights</vt:lpstr>
      <vt:lpstr>Quarterly Report #4 Highlights</vt:lpstr>
      <vt:lpstr>Calls for Service – 2022 and 2023</vt:lpstr>
      <vt:lpstr>Calls for Service – 2022 and 2023</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Cousins</dc:creator>
  <cp:lastModifiedBy>Katie Wand</cp:lastModifiedBy>
  <cp:revision>339</cp:revision>
  <dcterms:created xsi:type="dcterms:W3CDTF">2021-11-24T17:37:54Z</dcterms:created>
  <dcterms:modified xsi:type="dcterms:W3CDTF">2024-01-23T23:43:00Z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0x01010083324BA47E963444A5C7AFCC06E5AE11</vt:lpwstr>
  </property>
</Properties>
</file>