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0"/>
  </p:notesMasterIdLst>
  <p:sldIdLst>
    <p:sldId id="256" r:id="rId5"/>
    <p:sldId id="293" r:id="rId6"/>
    <p:sldId id="295" r:id="rId7"/>
    <p:sldId id="312" r:id="rId8"/>
    <p:sldId id="313" r:id="rId9"/>
    <p:sldId id="314" r:id="rId10"/>
    <p:sldId id="315" r:id="rId11"/>
    <p:sldId id="316" r:id="rId12"/>
    <p:sldId id="317" r:id="rId13"/>
    <p:sldId id="318" r:id="rId14"/>
    <p:sldId id="340" r:id="rId15"/>
    <p:sldId id="319" r:id="rId16"/>
    <p:sldId id="320" r:id="rId17"/>
    <p:sldId id="321" r:id="rId18"/>
    <p:sldId id="322" r:id="rId19"/>
    <p:sldId id="323" r:id="rId20"/>
    <p:sldId id="324" r:id="rId21"/>
    <p:sldId id="325" r:id="rId22"/>
    <p:sldId id="341" r:id="rId23"/>
    <p:sldId id="326" r:id="rId24"/>
    <p:sldId id="327" r:id="rId25"/>
    <p:sldId id="328" r:id="rId26"/>
    <p:sldId id="342" r:id="rId27"/>
    <p:sldId id="329" r:id="rId28"/>
    <p:sldId id="332" r:id="rId29"/>
    <p:sldId id="330" r:id="rId30"/>
    <p:sldId id="343" r:id="rId31"/>
    <p:sldId id="344" r:id="rId32"/>
    <p:sldId id="331" r:id="rId33"/>
    <p:sldId id="333" r:id="rId34"/>
    <p:sldId id="334" r:id="rId35"/>
    <p:sldId id="335" r:id="rId36"/>
    <p:sldId id="345" r:id="rId37"/>
    <p:sldId id="346" r:id="rId38"/>
    <p:sldId id="337" r:id="rId39"/>
    <p:sldId id="347" r:id="rId40"/>
    <p:sldId id="348" r:id="rId41"/>
    <p:sldId id="349" r:id="rId42"/>
    <p:sldId id="350" r:id="rId43"/>
    <p:sldId id="351" r:id="rId44"/>
    <p:sldId id="296" r:id="rId45"/>
    <p:sldId id="338" r:id="rId46"/>
    <p:sldId id="339" r:id="rId47"/>
    <p:sldId id="309" r:id="rId48"/>
    <p:sldId id="292"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A3A"/>
    <a:srgbClr val="FFFFFF"/>
    <a:srgbClr val="4F7D52"/>
    <a:srgbClr val="B66015"/>
    <a:srgbClr val="A3C5A5"/>
    <a:srgbClr val="5D95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71" autoAdjust="0"/>
    <p:restoredTop sz="94660"/>
  </p:normalViewPr>
  <p:slideViewPr>
    <p:cSldViewPr snapToGrid="0">
      <p:cViewPr varScale="1">
        <p:scale>
          <a:sx n="115" d="100"/>
          <a:sy n="115" d="100"/>
        </p:scale>
        <p:origin x="33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9DAE4-E4F1-4066-B070-0E15AAA032CB}"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B44226-B9F3-4B1C-9EE5-B970B41E3FE3}" type="slidenum">
              <a:rPr lang="en-US" smtClean="0"/>
              <a:t>‹#›</a:t>
            </a:fld>
            <a:endParaRPr lang="en-US"/>
          </a:p>
        </p:txBody>
      </p:sp>
    </p:spTree>
    <p:extLst>
      <p:ext uri="{BB962C8B-B14F-4D97-AF65-F5344CB8AC3E}">
        <p14:creationId xmlns:p14="http://schemas.microsoft.com/office/powerpoint/2010/main" val="2407432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a:t>
            </a:fld>
            <a:endParaRPr lang="en-US"/>
          </a:p>
        </p:txBody>
      </p:sp>
    </p:spTree>
    <p:extLst>
      <p:ext uri="{BB962C8B-B14F-4D97-AF65-F5344CB8AC3E}">
        <p14:creationId xmlns:p14="http://schemas.microsoft.com/office/powerpoint/2010/main" val="18348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11</a:t>
            </a:fld>
            <a:endParaRPr lang="en-US"/>
          </a:p>
        </p:txBody>
      </p:sp>
    </p:spTree>
    <p:extLst>
      <p:ext uri="{BB962C8B-B14F-4D97-AF65-F5344CB8AC3E}">
        <p14:creationId xmlns:p14="http://schemas.microsoft.com/office/powerpoint/2010/main" val="2048904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12</a:t>
            </a:fld>
            <a:endParaRPr lang="en-US"/>
          </a:p>
        </p:txBody>
      </p:sp>
    </p:spTree>
    <p:extLst>
      <p:ext uri="{BB962C8B-B14F-4D97-AF65-F5344CB8AC3E}">
        <p14:creationId xmlns:p14="http://schemas.microsoft.com/office/powerpoint/2010/main" val="2360642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13</a:t>
            </a:fld>
            <a:endParaRPr lang="en-US"/>
          </a:p>
        </p:txBody>
      </p:sp>
    </p:spTree>
    <p:extLst>
      <p:ext uri="{BB962C8B-B14F-4D97-AF65-F5344CB8AC3E}">
        <p14:creationId xmlns:p14="http://schemas.microsoft.com/office/powerpoint/2010/main" val="1005797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14</a:t>
            </a:fld>
            <a:endParaRPr lang="en-US"/>
          </a:p>
        </p:txBody>
      </p:sp>
    </p:spTree>
    <p:extLst>
      <p:ext uri="{BB962C8B-B14F-4D97-AF65-F5344CB8AC3E}">
        <p14:creationId xmlns:p14="http://schemas.microsoft.com/office/powerpoint/2010/main" val="1355217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15</a:t>
            </a:fld>
            <a:endParaRPr lang="en-US"/>
          </a:p>
        </p:txBody>
      </p:sp>
    </p:spTree>
    <p:extLst>
      <p:ext uri="{BB962C8B-B14F-4D97-AF65-F5344CB8AC3E}">
        <p14:creationId xmlns:p14="http://schemas.microsoft.com/office/powerpoint/2010/main" val="2766795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16</a:t>
            </a:fld>
            <a:endParaRPr lang="en-US"/>
          </a:p>
        </p:txBody>
      </p:sp>
    </p:spTree>
    <p:extLst>
      <p:ext uri="{BB962C8B-B14F-4D97-AF65-F5344CB8AC3E}">
        <p14:creationId xmlns:p14="http://schemas.microsoft.com/office/powerpoint/2010/main" val="58468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17</a:t>
            </a:fld>
            <a:endParaRPr lang="en-US"/>
          </a:p>
        </p:txBody>
      </p:sp>
    </p:spTree>
    <p:extLst>
      <p:ext uri="{BB962C8B-B14F-4D97-AF65-F5344CB8AC3E}">
        <p14:creationId xmlns:p14="http://schemas.microsoft.com/office/powerpoint/2010/main" val="2402182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18</a:t>
            </a:fld>
            <a:endParaRPr lang="en-US"/>
          </a:p>
        </p:txBody>
      </p:sp>
    </p:spTree>
    <p:extLst>
      <p:ext uri="{BB962C8B-B14F-4D97-AF65-F5344CB8AC3E}">
        <p14:creationId xmlns:p14="http://schemas.microsoft.com/office/powerpoint/2010/main" val="2048560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19</a:t>
            </a:fld>
            <a:endParaRPr lang="en-US"/>
          </a:p>
        </p:txBody>
      </p:sp>
    </p:spTree>
    <p:extLst>
      <p:ext uri="{BB962C8B-B14F-4D97-AF65-F5344CB8AC3E}">
        <p14:creationId xmlns:p14="http://schemas.microsoft.com/office/powerpoint/2010/main" val="2897871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20</a:t>
            </a:fld>
            <a:endParaRPr lang="en-US"/>
          </a:p>
        </p:txBody>
      </p:sp>
    </p:spTree>
    <p:extLst>
      <p:ext uri="{BB962C8B-B14F-4D97-AF65-F5344CB8AC3E}">
        <p14:creationId xmlns:p14="http://schemas.microsoft.com/office/powerpoint/2010/main" val="4193379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a:t>
            </a:fld>
            <a:endParaRPr lang="en-US"/>
          </a:p>
        </p:txBody>
      </p:sp>
    </p:spTree>
    <p:extLst>
      <p:ext uri="{BB962C8B-B14F-4D97-AF65-F5344CB8AC3E}">
        <p14:creationId xmlns:p14="http://schemas.microsoft.com/office/powerpoint/2010/main" val="681421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21</a:t>
            </a:fld>
            <a:endParaRPr lang="en-US"/>
          </a:p>
        </p:txBody>
      </p:sp>
    </p:spTree>
    <p:extLst>
      <p:ext uri="{BB962C8B-B14F-4D97-AF65-F5344CB8AC3E}">
        <p14:creationId xmlns:p14="http://schemas.microsoft.com/office/powerpoint/2010/main" val="1877928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22</a:t>
            </a:fld>
            <a:endParaRPr lang="en-US"/>
          </a:p>
        </p:txBody>
      </p:sp>
    </p:spTree>
    <p:extLst>
      <p:ext uri="{BB962C8B-B14F-4D97-AF65-F5344CB8AC3E}">
        <p14:creationId xmlns:p14="http://schemas.microsoft.com/office/powerpoint/2010/main" val="40421449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23</a:t>
            </a:fld>
            <a:endParaRPr lang="en-US"/>
          </a:p>
        </p:txBody>
      </p:sp>
    </p:spTree>
    <p:extLst>
      <p:ext uri="{BB962C8B-B14F-4D97-AF65-F5344CB8AC3E}">
        <p14:creationId xmlns:p14="http://schemas.microsoft.com/office/powerpoint/2010/main" val="597768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24</a:t>
            </a:fld>
            <a:endParaRPr lang="en-US"/>
          </a:p>
        </p:txBody>
      </p:sp>
    </p:spTree>
    <p:extLst>
      <p:ext uri="{BB962C8B-B14F-4D97-AF65-F5344CB8AC3E}">
        <p14:creationId xmlns:p14="http://schemas.microsoft.com/office/powerpoint/2010/main" val="242121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25</a:t>
            </a:fld>
            <a:endParaRPr lang="en-US"/>
          </a:p>
        </p:txBody>
      </p:sp>
    </p:spTree>
    <p:extLst>
      <p:ext uri="{BB962C8B-B14F-4D97-AF65-F5344CB8AC3E}">
        <p14:creationId xmlns:p14="http://schemas.microsoft.com/office/powerpoint/2010/main" val="1895776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26</a:t>
            </a:fld>
            <a:endParaRPr lang="en-US"/>
          </a:p>
        </p:txBody>
      </p:sp>
    </p:spTree>
    <p:extLst>
      <p:ext uri="{BB962C8B-B14F-4D97-AF65-F5344CB8AC3E}">
        <p14:creationId xmlns:p14="http://schemas.microsoft.com/office/powerpoint/2010/main" val="20351660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27</a:t>
            </a:fld>
            <a:endParaRPr lang="en-US"/>
          </a:p>
        </p:txBody>
      </p:sp>
    </p:spTree>
    <p:extLst>
      <p:ext uri="{BB962C8B-B14F-4D97-AF65-F5344CB8AC3E}">
        <p14:creationId xmlns:p14="http://schemas.microsoft.com/office/powerpoint/2010/main" val="3456947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28</a:t>
            </a:fld>
            <a:endParaRPr lang="en-US"/>
          </a:p>
        </p:txBody>
      </p:sp>
    </p:spTree>
    <p:extLst>
      <p:ext uri="{BB962C8B-B14F-4D97-AF65-F5344CB8AC3E}">
        <p14:creationId xmlns:p14="http://schemas.microsoft.com/office/powerpoint/2010/main" val="2336312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29</a:t>
            </a:fld>
            <a:endParaRPr lang="en-US"/>
          </a:p>
        </p:txBody>
      </p:sp>
    </p:spTree>
    <p:extLst>
      <p:ext uri="{BB962C8B-B14F-4D97-AF65-F5344CB8AC3E}">
        <p14:creationId xmlns:p14="http://schemas.microsoft.com/office/powerpoint/2010/main" val="11283414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30</a:t>
            </a:fld>
            <a:endParaRPr lang="en-US"/>
          </a:p>
        </p:txBody>
      </p:sp>
    </p:spTree>
    <p:extLst>
      <p:ext uri="{BB962C8B-B14F-4D97-AF65-F5344CB8AC3E}">
        <p14:creationId xmlns:p14="http://schemas.microsoft.com/office/powerpoint/2010/main" val="3550952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a:t>
            </a:fld>
            <a:endParaRPr lang="en-US"/>
          </a:p>
        </p:txBody>
      </p:sp>
    </p:spTree>
    <p:extLst>
      <p:ext uri="{BB962C8B-B14F-4D97-AF65-F5344CB8AC3E}">
        <p14:creationId xmlns:p14="http://schemas.microsoft.com/office/powerpoint/2010/main" val="6907321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31</a:t>
            </a:fld>
            <a:endParaRPr lang="en-US"/>
          </a:p>
        </p:txBody>
      </p:sp>
    </p:spTree>
    <p:extLst>
      <p:ext uri="{BB962C8B-B14F-4D97-AF65-F5344CB8AC3E}">
        <p14:creationId xmlns:p14="http://schemas.microsoft.com/office/powerpoint/2010/main" val="14716583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32</a:t>
            </a:fld>
            <a:endParaRPr lang="en-US"/>
          </a:p>
        </p:txBody>
      </p:sp>
    </p:spTree>
    <p:extLst>
      <p:ext uri="{BB962C8B-B14F-4D97-AF65-F5344CB8AC3E}">
        <p14:creationId xmlns:p14="http://schemas.microsoft.com/office/powerpoint/2010/main" val="1512059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33</a:t>
            </a:fld>
            <a:endParaRPr lang="en-US"/>
          </a:p>
        </p:txBody>
      </p:sp>
    </p:spTree>
    <p:extLst>
      <p:ext uri="{BB962C8B-B14F-4D97-AF65-F5344CB8AC3E}">
        <p14:creationId xmlns:p14="http://schemas.microsoft.com/office/powerpoint/2010/main" val="16763964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34</a:t>
            </a:fld>
            <a:endParaRPr lang="en-US"/>
          </a:p>
        </p:txBody>
      </p:sp>
    </p:spTree>
    <p:extLst>
      <p:ext uri="{BB962C8B-B14F-4D97-AF65-F5344CB8AC3E}">
        <p14:creationId xmlns:p14="http://schemas.microsoft.com/office/powerpoint/2010/main" val="35498754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35</a:t>
            </a:fld>
            <a:endParaRPr lang="en-US"/>
          </a:p>
        </p:txBody>
      </p:sp>
    </p:spTree>
    <p:extLst>
      <p:ext uri="{BB962C8B-B14F-4D97-AF65-F5344CB8AC3E}">
        <p14:creationId xmlns:p14="http://schemas.microsoft.com/office/powerpoint/2010/main" val="6346776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36</a:t>
            </a:fld>
            <a:endParaRPr lang="en-US"/>
          </a:p>
        </p:txBody>
      </p:sp>
    </p:spTree>
    <p:extLst>
      <p:ext uri="{BB962C8B-B14F-4D97-AF65-F5344CB8AC3E}">
        <p14:creationId xmlns:p14="http://schemas.microsoft.com/office/powerpoint/2010/main" val="2579950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37</a:t>
            </a:fld>
            <a:endParaRPr lang="en-US"/>
          </a:p>
        </p:txBody>
      </p:sp>
    </p:spTree>
    <p:extLst>
      <p:ext uri="{BB962C8B-B14F-4D97-AF65-F5344CB8AC3E}">
        <p14:creationId xmlns:p14="http://schemas.microsoft.com/office/powerpoint/2010/main" val="35400846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38</a:t>
            </a:fld>
            <a:endParaRPr lang="en-US"/>
          </a:p>
        </p:txBody>
      </p:sp>
    </p:spTree>
    <p:extLst>
      <p:ext uri="{BB962C8B-B14F-4D97-AF65-F5344CB8AC3E}">
        <p14:creationId xmlns:p14="http://schemas.microsoft.com/office/powerpoint/2010/main" val="35824967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39</a:t>
            </a:fld>
            <a:endParaRPr lang="en-US"/>
          </a:p>
        </p:txBody>
      </p:sp>
    </p:spTree>
    <p:extLst>
      <p:ext uri="{BB962C8B-B14F-4D97-AF65-F5344CB8AC3E}">
        <p14:creationId xmlns:p14="http://schemas.microsoft.com/office/powerpoint/2010/main" val="1077300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40</a:t>
            </a:fld>
            <a:endParaRPr lang="en-US"/>
          </a:p>
        </p:txBody>
      </p:sp>
    </p:spTree>
    <p:extLst>
      <p:ext uri="{BB962C8B-B14F-4D97-AF65-F5344CB8AC3E}">
        <p14:creationId xmlns:p14="http://schemas.microsoft.com/office/powerpoint/2010/main" val="40895211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5</a:t>
            </a:fld>
            <a:endParaRPr lang="en-US"/>
          </a:p>
        </p:txBody>
      </p:sp>
    </p:spTree>
    <p:extLst>
      <p:ext uri="{BB962C8B-B14F-4D97-AF65-F5344CB8AC3E}">
        <p14:creationId xmlns:p14="http://schemas.microsoft.com/office/powerpoint/2010/main" val="3863382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41</a:t>
            </a:fld>
            <a:endParaRPr lang="en-US"/>
          </a:p>
        </p:txBody>
      </p:sp>
    </p:spTree>
    <p:extLst>
      <p:ext uri="{BB962C8B-B14F-4D97-AF65-F5344CB8AC3E}">
        <p14:creationId xmlns:p14="http://schemas.microsoft.com/office/powerpoint/2010/main" val="15108522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42</a:t>
            </a:fld>
            <a:endParaRPr lang="en-US"/>
          </a:p>
        </p:txBody>
      </p:sp>
    </p:spTree>
    <p:extLst>
      <p:ext uri="{BB962C8B-B14F-4D97-AF65-F5344CB8AC3E}">
        <p14:creationId xmlns:p14="http://schemas.microsoft.com/office/powerpoint/2010/main" val="40582636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43</a:t>
            </a:fld>
            <a:endParaRPr lang="en-US"/>
          </a:p>
        </p:txBody>
      </p:sp>
    </p:spTree>
    <p:extLst>
      <p:ext uri="{BB962C8B-B14F-4D97-AF65-F5344CB8AC3E}">
        <p14:creationId xmlns:p14="http://schemas.microsoft.com/office/powerpoint/2010/main" val="27417734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44</a:t>
            </a:fld>
            <a:endParaRPr lang="en-US"/>
          </a:p>
        </p:txBody>
      </p:sp>
    </p:spTree>
    <p:extLst>
      <p:ext uri="{BB962C8B-B14F-4D97-AF65-F5344CB8AC3E}">
        <p14:creationId xmlns:p14="http://schemas.microsoft.com/office/powerpoint/2010/main" val="5576562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45</a:t>
            </a:fld>
            <a:endParaRPr lang="en-US"/>
          </a:p>
        </p:txBody>
      </p:sp>
    </p:spTree>
    <p:extLst>
      <p:ext uri="{BB962C8B-B14F-4D97-AF65-F5344CB8AC3E}">
        <p14:creationId xmlns:p14="http://schemas.microsoft.com/office/powerpoint/2010/main" val="2223421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6</a:t>
            </a:fld>
            <a:endParaRPr lang="en-US"/>
          </a:p>
        </p:txBody>
      </p:sp>
    </p:spTree>
    <p:extLst>
      <p:ext uri="{BB962C8B-B14F-4D97-AF65-F5344CB8AC3E}">
        <p14:creationId xmlns:p14="http://schemas.microsoft.com/office/powerpoint/2010/main" val="3929576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7</a:t>
            </a:fld>
            <a:endParaRPr lang="en-US"/>
          </a:p>
        </p:txBody>
      </p:sp>
    </p:spTree>
    <p:extLst>
      <p:ext uri="{BB962C8B-B14F-4D97-AF65-F5344CB8AC3E}">
        <p14:creationId xmlns:p14="http://schemas.microsoft.com/office/powerpoint/2010/main" val="1109203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8</a:t>
            </a:fld>
            <a:endParaRPr lang="en-US"/>
          </a:p>
        </p:txBody>
      </p:sp>
    </p:spTree>
    <p:extLst>
      <p:ext uri="{BB962C8B-B14F-4D97-AF65-F5344CB8AC3E}">
        <p14:creationId xmlns:p14="http://schemas.microsoft.com/office/powerpoint/2010/main" val="2628330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9</a:t>
            </a:fld>
            <a:endParaRPr lang="en-US"/>
          </a:p>
        </p:txBody>
      </p:sp>
    </p:spTree>
    <p:extLst>
      <p:ext uri="{BB962C8B-B14F-4D97-AF65-F5344CB8AC3E}">
        <p14:creationId xmlns:p14="http://schemas.microsoft.com/office/powerpoint/2010/main" val="333248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B44226-B9F3-4B1C-9EE5-B970B41E3FE3}" type="slidenum">
              <a:rPr lang="en-US" smtClean="0"/>
              <a:t>10</a:t>
            </a:fld>
            <a:endParaRPr lang="en-US"/>
          </a:p>
        </p:txBody>
      </p:sp>
    </p:spTree>
    <p:extLst>
      <p:ext uri="{BB962C8B-B14F-4D97-AF65-F5344CB8AC3E}">
        <p14:creationId xmlns:p14="http://schemas.microsoft.com/office/powerpoint/2010/main" val="175703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9A359A-DDAD-497B-ACD8-52CB7BADE6D6}" type="datetime1">
              <a:rPr lang="en-US" smtClean="0"/>
              <a:t>2/21/2023</a:t>
            </a:fld>
            <a:endParaRPr lang="en-US"/>
          </a:p>
        </p:txBody>
      </p:sp>
      <p:sp>
        <p:nvSpPr>
          <p:cNvPr id="5" name="Footer Placeholder 4"/>
          <p:cNvSpPr>
            <a:spLocks noGrp="1"/>
          </p:cNvSpPr>
          <p:nvPr>
            <p:ph type="ftr" sz="quarter" idx="11"/>
          </p:nvPr>
        </p:nvSpPr>
        <p:spPr/>
        <p:txBody>
          <a:bodyPr/>
          <a:lstStyle/>
          <a:p>
            <a:r>
              <a:rPr lang="en-US" smtClean="0"/>
              <a:t>Title | Date</a:t>
            </a:r>
            <a:endParaRPr lang="en-US"/>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2304247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7B77DE-2089-483C-AE30-8CB01058DDC7}" type="datetime1">
              <a:rPr lang="en-US" smtClean="0"/>
              <a:t>2/21/2023</a:t>
            </a:fld>
            <a:endParaRPr lang="en-US"/>
          </a:p>
        </p:txBody>
      </p:sp>
      <p:sp>
        <p:nvSpPr>
          <p:cNvPr id="5" name="Footer Placeholder 4"/>
          <p:cNvSpPr>
            <a:spLocks noGrp="1"/>
          </p:cNvSpPr>
          <p:nvPr>
            <p:ph type="ftr" sz="quarter" idx="11"/>
          </p:nvPr>
        </p:nvSpPr>
        <p:spPr/>
        <p:txBody>
          <a:bodyPr/>
          <a:lstStyle/>
          <a:p>
            <a:r>
              <a:rPr lang="en-US" smtClean="0"/>
              <a:t>Title | Date</a:t>
            </a:r>
            <a:endParaRPr lang="en-US"/>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2159828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32EB86-97FC-4AC4-A358-008579FAD60C}" type="datetime1">
              <a:rPr lang="en-US" smtClean="0"/>
              <a:t>2/21/2023</a:t>
            </a:fld>
            <a:endParaRPr lang="en-US"/>
          </a:p>
        </p:txBody>
      </p:sp>
      <p:sp>
        <p:nvSpPr>
          <p:cNvPr id="5" name="Footer Placeholder 4"/>
          <p:cNvSpPr>
            <a:spLocks noGrp="1"/>
          </p:cNvSpPr>
          <p:nvPr>
            <p:ph type="ftr" sz="quarter" idx="11"/>
          </p:nvPr>
        </p:nvSpPr>
        <p:spPr/>
        <p:txBody>
          <a:bodyPr/>
          <a:lstStyle/>
          <a:p>
            <a:r>
              <a:rPr lang="en-US" smtClean="0"/>
              <a:t>Title | Date</a:t>
            </a:r>
            <a:endParaRPr lang="en-US"/>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604989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92E4CC-CC2F-499E-98E7-0D92D8334878}" type="datetime1">
              <a:rPr lang="en-US" smtClean="0"/>
              <a:t>2/21/2023</a:t>
            </a:fld>
            <a:endParaRPr lang="en-US"/>
          </a:p>
        </p:txBody>
      </p:sp>
      <p:sp>
        <p:nvSpPr>
          <p:cNvPr id="5" name="Footer Placeholder 4"/>
          <p:cNvSpPr>
            <a:spLocks noGrp="1"/>
          </p:cNvSpPr>
          <p:nvPr>
            <p:ph type="ftr" sz="quarter" idx="11"/>
          </p:nvPr>
        </p:nvSpPr>
        <p:spPr/>
        <p:txBody>
          <a:bodyPr/>
          <a:lstStyle/>
          <a:p>
            <a:r>
              <a:rPr lang="en-US" smtClean="0"/>
              <a:t>Title | Date</a:t>
            </a:r>
            <a:endParaRPr lang="en-US"/>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3740654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098236D-3493-4284-A6C7-E996EBBBDE98}" type="datetime1">
              <a:rPr lang="en-US" smtClean="0"/>
              <a:t>2/21/2023</a:t>
            </a:fld>
            <a:endParaRPr lang="en-US"/>
          </a:p>
        </p:txBody>
      </p:sp>
      <p:sp>
        <p:nvSpPr>
          <p:cNvPr id="5" name="Footer Placeholder 4"/>
          <p:cNvSpPr>
            <a:spLocks noGrp="1"/>
          </p:cNvSpPr>
          <p:nvPr>
            <p:ph type="ftr" sz="quarter" idx="11"/>
          </p:nvPr>
        </p:nvSpPr>
        <p:spPr/>
        <p:txBody>
          <a:bodyPr/>
          <a:lstStyle/>
          <a:p>
            <a:r>
              <a:rPr lang="en-US" smtClean="0"/>
              <a:t>Title | Date</a:t>
            </a:r>
            <a:endParaRPr lang="en-US"/>
          </a:p>
        </p:txBody>
      </p:sp>
      <p:sp>
        <p:nvSpPr>
          <p:cNvPr id="6" name="Slide Number Placeholder 5"/>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867768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57A6C3E-7702-4BA1-B513-C10917BF7A17}" type="datetime1">
              <a:rPr lang="en-US" smtClean="0"/>
              <a:t>2/21/2023</a:t>
            </a:fld>
            <a:endParaRPr lang="en-US"/>
          </a:p>
        </p:txBody>
      </p:sp>
      <p:sp>
        <p:nvSpPr>
          <p:cNvPr id="6" name="Footer Placeholder 5"/>
          <p:cNvSpPr>
            <a:spLocks noGrp="1"/>
          </p:cNvSpPr>
          <p:nvPr>
            <p:ph type="ftr" sz="quarter" idx="11"/>
          </p:nvPr>
        </p:nvSpPr>
        <p:spPr/>
        <p:txBody>
          <a:bodyPr/>
          <a:lstStyle/>
          <a:p>
            <a:r>
              <a:rPr lang="en-US" smtClean="0"/>
              <a:t>Title | Date</a:t>
            </a:r>
            <a:endParaRPr lang="en-US"/>
          </a:p>
        </p:txBody>
      </p:sp>
      <p:sp>
        <p:nvSpPr>
          <p:cNvPr id="7" name="Slide Number Placeholder 6"/>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98321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22A7D72-CAFD-4ADC-BCE5-1B5099A65985}" type="datetime1">
              <a:rPr lang="en-US" smtClean="0"/>
              <a:t>2/21/2023</a:t>
            </a:fld>
            <a:endParaRPr lang="en-US"/>
          </a:p>
        </p:txBody>
      </p:sp>
      <p:sp>
        <p:nvSpPr>
          <p:cNvPr id="8" name="Footer Placeholder 7"/>
          <p:cNvSpPr>
            <a:spLocks noGrp="1"/>
          </p:cNvSpPr>
          <p:nvPr>
            <p:ph type="ftr" sz="quarter" idx="11"/>
          </p:nvPr>
        </p:nvSpPr>
        <p:spPr/>
        <p:txBody>
          <a:bodyPr/>
          <a:lstStyle/>
          <a:p>
            <a:r>
              <a:rPr lang="en-US" smtClean="0"/>
              <a:t>Title | Date</a:t>
            </a:r>
            <a:endParaRPr lang="en-US"/>
          </a:p>
        </p:txBody>
      </p:sp>
      <p:sp>
        <p:nvSpPr>
          <p:cNvPr id="9" name="Slide Number Placeholder 8"/>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385474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958257D-A308-4001-B1F7-DA419AEC50E2}" type="datetime1">
              <a:rPr lang="en-US" smtClean="0"/>
              <a:t>2/21/2023</a:t>
            </a:fld>
            <a:endParaRPr lang="en-US"/>
          </a:p>
        </p:txBody>
      </p:sp>
      <p:sp>
        <p:nvSpPr>
          <p:cNvPr id="4" name="Footer Placeholder 3"/>
          <p:cNvSpPr>
            <a:spLocks noGrp="1"/>
          </p:cNvSpPr>
          <p:nvPr>
            <p:ph type="ftr" sz="quarter" idx="11"/>
          </p:nvPr>
        </p:nvSpPr>
        <p:spPr/>
        <p:txBody>
          <a:bodyPr/>
          <a:lstStyle/>
          <a:p>
            <a:r>
              <a:rPr lang="en-US" smtClean="0"/>
              <a:t>Title | Date</a:t>
            </a:r>
            <a:endParaRPr lang="en-US"/>
          </a:p>
        </p:txBody>
      </p:sp>
      <p:sp>
        <p:nvSpPr>
          <p:cNvPr id="5" name="Slide Number Placeholder 4"/>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611636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6FC33-D317-4F35-9A03-DC36D1BFF051}" type="datetime1">
              <a:rPr lang="en-US" smtClean="0"/>
              <a:t>2/21/2023</a:t>
            </a:fld>
            <a:endParaRPr lang="en-US"/>
          </a:p>
        </p:txBody>
      </p:sp>
      <p:sp>
        <p:nvSpPr>
          <p:cNvPr id="3" name="Footer Placeholder 2"/>
          <p:cNvSpPr>
            <a:spLocks noGrp="1"/>
          </p:cNvSpPr>
          <p:nvPr>
            <p:ph type="ftr" sz="quarter" idx="11"/>
          </p:nvPr>
        </p:nvSpPr>
        <p:spPr/>
        <p:txBody>
          <a:bodyPr/>
          <a:lstStyle/>
          <a:p>
            <a:r>
              <a:rPr lang="en-US" smtClean="0"/>
              <a:t>Title | Date</a:t>
            </a:r>
            <a:endParaRPr lang="en-US"/>
          </a:p>
        </p:txBody>
      </p:sp>
      <p:sp>
        <p:nvSpPr>
          <p:cNvPr id="4" name="Slide Number Placeholder 3"/>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1191186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F803CDC-BDAC-4519-98D7-A536C54E88E2}" type="datetime1">
              <a:rPr lang="en-US" smtClean="0"/>
              <a:t>2/21/2023</a:t>
            </a:fld>
            <a:endParaRPr lang="en-US"/>
          </a:p>
        </p:txBody>
      </p:sp>
      <p:sp>
        <p:nvSpPr>
          <p:cNvPr id="6" name="Footer Placeholder 5"/>
          <p:cNvSpPr>
            <a:spLocks noGrp="1"/>
          </p:cNvSpPr>
          <p:nvPr>
            <p:ph type="ftr" sz="quarter" idx="11"/>
          </p:nvPr>
        </p:nvSpPr>
        <p:spPr/>
        <p:txBody>
          <a:bodyPr/>
          <a:lstStyle/>
          <a:p>
            <a:r>
              <a:rPr lang="en-US" smtClean="0"/>
              <a:t>Title | Date</a:t>
            </a:r>
            <a:endParaRPr lang="en-US"/>
          </a:p>
        </p:txBody>
      </p:sp>
      <p:sp>
        <p:nvSpPr>
          <p:cNvPr id="7" name="Slide Number Placeholder 6"/>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1687298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64EF5FB-B0BB-4A5B-A074-85589A5EA8FF}" type="datetime1">
              <a:rPr lang="en-US" smtClean="0"/>
              <a:t>2/21/2023</a:t>
            </a:fld>
            <a:endParaRPr lang="en-US"/>
          </a:p>
        </p:txBody>
      </p:sp>
      <p:sp>
        <p:nvSpPr>
          <p:cNvPr id="6" name="Footer Placeholder 5"/>
          <p:cNvSpPr>
            <a:spLocks noGrp="1"/>
          </p:cNvSpPr>
          <p:nvPr>
            <p:ph type="ftr" sz="quarter" idx="11"/>
          </p:nvPr>
        </p:nvSpPr>
        <p:spPr/>
        <p:txBody>
          <a:bodyPr/>
          <a:lstStyle/>
          <a:p>
            <a:r>
              <a:rPr lang="en-US" smtClean="0"/>
              <a:t>Title | Date</a:t>
            </a:r>
            <a:endParaRPr lang="en-US"/>
          </a:p>
        </p:txBody>
      </p:sp>
      <p:sp>
        <p:nvSpPr>
          <p:cNvPr id="7" name="Slide Number Placeholder 6"/>
          <p:cNvSpPr>
            <a:spLocks noGrp="1"/>
          </p:cNvSpPr>
          <p:nvPr>
            <p:ph type="sldNum" sz="quarter" idx="12"/>
          </p:nvPr>
        </p:nvSpPr>
        <p:spPr/>
        <p:txBody>
          <a:bodyPr/>
          <a:lstStyle/>
          <a:p>
            <a:fld id="{EC201904-066F-4D09-A41E-2F137B5D8E37}" type="slidenum">
              <a:rPr lang="en-US" smtClean="0"/>
              <a:t>‹#›</a:t>
            </a:fld>
            <a:endParaRPr lang="en-US"/>
          </a:p>
        </p:txBody>
      </p:sp>
    </p:spTree>
    <p:extLst>
      <p:ext uri="{BB962C8B-B14F-4D97-AF65-F5344CB8AC3E}">
        <p14:creationId xmlns:p14="http://schemas.microsoft.com/office/powerpoint/2010/main" val="2775885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5A2CF-E108-4E58-B46D-1B91EADADEF1}" type="datetime1">
              <a:rPr lang="en-US" smtClean="0"/>
              <a:t>2/21/2023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Title | Date</a:t>
            </a:r>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01904-066F-4D09-A41E-2F137B5D8E37}" type="slidenum">
              <a:rPr lang="en-US" smtClean="0"/>
              <a:t>‹#›</a:t>
            </a:fld>
            <a:endParaRPr lang="en-US"/>
          </a:p>
        </p:txBody>
      </p:sp>
    </p:spTree>
    <p:extLst>
      <p:ext uri="{BB962C8B-B14F-4D97-AF65-F5344CB8AC3E}">
        <p14:creationId xmlns:p14="http://schemas.microsoft.com/office/powerpoint/2010/main" val="1025954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F7D5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p:blipFill>
        <p:spPr>
          <a:xfrm>
            <a:off x="0" y="-43543"/>
            <a:ext cx="12192000" cy="6487886"/>
          </a:xfrm>
          <a:prstGeom prst="rect">
            <a:avLst/>
          </a:prstGeom>
        </p:spPr>
      </p:pic>
      <p:grpSp>
        <p:nvGrpSpPr>
          <p:cNvPr id="12" name="Group 11"/>
          <p:cNvGrpSpPr/>
          <p:nvPr/>
        </p:nvGrpSpPr>
        <p:grpSpPr>
          <a:xfrm>
            <a:off x="-1" y="5170955"/>
            <a:ext cx="12192001" cy="1718932"/>
            <a:chOff x="-1" y="5170955"/>
            <a:chExt cx="12192001" cy="1718932"/>
          </a:xfrm>
        </p:grpSpPr>
        <p:grpSp>
          <p:nvGrpSpPr>
            <p:cNvPr id="13" name="Group 12"/>
            <p:cNvGrpSpPr/>
            <p:nvPr/>
          </p:nvGrpSpPr>
          <p:grpSpPr>
            <a:xfrm>
              <a:off x="-1" y="5170955"/>
              <a:ext cx="12192001" cy="1718932"/>
              <a:chOff x="-1" y="5170955"/>
              <a:chExt cx="12192001" cy="1718932"/>
            </a:xfrm>
          </p:grpSpPr>
          <p:sp>
            <p:nvSpPr>
              <p:cNvPr id="15" name="Flowchart: Delay 14"/>
              <p:cNvSpPr/>
              <p:nvPr/>
            </p:nvSpPr>
            <p:spPr>
              <a:xfrm rot="16200000">
                <a:off x="10099252" y="5185644"/>
                <a:ext cx="1591679" cy="1562301"/>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nvGrpSpPr>
            <p:grpSpPr>
              <a:xfrm>
                <a:off x="-1" y="6227805"/>
                <a:ext cx="12192001" cy="662082"/>
                <a:chOff x="-1" y="6227805"/>
                <a:chExt cx="12192001" cy="662082"/>
              </a:xfrm>
            </p:grpSpPr>
            <p:sp>
              <p:nvSpPr>
                <p:cNvPr id="17" name="Rectangle 16"/>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4"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30697" y="5291123"/>
              <a:ext cx="1328788" cy="1351345"/>
            </a:xfrm>
            <a:prstGeom prst="rect">
              <a:avLst/>
            </a:prstGeom>
          </p:spPr>
        </p:pic>
      </p:grpSp>
      <p:sp>
        <p:nvSpPr>
          <p:cNvPr id="8" name="Flowchart: Delay 7"/>
          <p:cNvSpPr/>
          <p:nvPr/>
        </p:nvSpPr>
        <p:spPr>
          <a:xfrm rot="16200000">
            <a:off x="10099252" y="5185644"/>
            <a:ext cx="1591679" cy="1562301"/>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6227805"/>
            <a:ext cx="12192000" cy="662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935064" y="1943100"/>
            <a:ext cx="8321872" cy="2088275"/>
          </a:xfrm>
          <a:prstGeom prst="rect">
            <a:avLst/>
          </a:prstGeom>
          <a:solidFill>
            <a:srgbClr val="4F7D52">
              <a:alpha val="8313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Hotel/Motel Ordinance</a:t>
            </a:r>
          </a:p>
          <a:p>
            <a:pPr algn="ctr"/>
            <a:r>
              <a:rPr lang="en-US" sz="4000" b="1" dirty="0" smtClean="0"/>
              <a:t>Planning Commission Public Hearing</a:t>
            </a:r>
            <a:endParaRPr lang="en-US" sz="3200" dirty="0"/>
          </a:p>
        </p:txBody>
      </p:sp>
      <p:pic>
        <p:nvPicPr>
          <p:cNvPr id="21" name="Content Placeholder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40222" y="5288894"/>
            <a:ext cx="1328788" cy="1326277"/>
          </a:xfrm>
          <a:prstGeom prst="rect">
            <a:avLst/>
          </a:prstGeom>
        </p:spPr>
      </p:pic>
      <p:sp>
        <p:nvSpPr>
          <p:cNvPr id="3" name="Footer Placeholder 2"/>
          <p:cNvSpPr>
            <a:spLocks noGrp="1"/>
          </p:cNvSpPr>
          <p:nvPr>
            <p:ph type="ftr" sz="quarter" idx="11"/>
          </p:nvPr>
        </p:nvSpPr>
        <p:spPr>
          <a:xfrm>
            <a:off x="199447" y="6375489"/>
            <a:ext cx="4114800" cy="365125"/>
          </a:xfrm>
        </p:spPr>
        <p:txBody>
          <a:bodyPr/>
          <a:lstStyle/>
          <a:p>
            <a:pPr algn="l"/>
            <a:r>
              <a:rPr lang="en-US" sz="1400" dirty="0" smtClean="0">
                <a:solidFill>
                  <a:srgbClr val="4F7D52"/>
                </a:solidFill>
              </a:rPr>
              <a:t>February 21, 2023</a:t>
            </a:r>
            <a:endParaRPr lang="en-US" sz="1400" dirty="0">
              <a:solidFill>
                <a:srgbClr val="4F7D52"/>
              </a:solidFill>
            </a:endParaRPr>
          </a:p>
        </p:txBody>
      </p:sp>
    </p:spTree>
    <p:extLst>
      <p:ext uri="{BB962C8B-B14F-4D97-AF65-F5344CB8AC3E}">
        <p14:creationId xmlns:p14="http://schemas.microsoft.com/office/powerpoint/2010/main" val="673049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#6</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lnSpcReduction="10000"/>
          </a:bodyPr>
          <a:lstStyle/>
          <a:p>
            <a:pPr marL="0" indent="0">
              <a:buNone/>
            </a:pPr>
            <a:r>
              <a:rPr lang="en-US" sz="3200" dirty="0"/>
              <a:t>Key Decision #6 – Should the ordinance allow hotels/motels to re-rent rooms if a guest checks out early?</a:t>
            </a:r>
          </a:p>
          <a:p>
            <a:pPr marL="0" indent="0">
              <a:buNone/>
            </a:pPr>
            <a:r>
              <a:rPr lang="en-US" sz="3200" b="1" dirty="0"/>
              <a:t>Direction: </a:t>
            </a:r>
            <a:r>
              <a:rPr lang="en-US" sz="3200" dirty="0"/>
              <a:t>If a hotel/motel operator wants to re-rent rooms due to a guest checking out early, they must apply for a CUP</a:t>
            </a:r>
            <a:r>
              <a:rPr lang="en-US" sz="3200" dirty="0" smtClean="0"/>
              <a:t>.  </a:t>
            </a:r>
          </a:p>
          <a:p>
            <a:pPr marL="0" indent="0">
              <a:buNone/>
            </a:pPr>
            <a:r>
              <a:rPr lang="en-US" sz="3200" dirty="0" smtClean="0"/>
              <a:t>Specifically, the commissions’ direction was that this “not hinge on an hour </a:t>
            </a:r>
            <a:r>
              <a:rPr lang="en-US" sz="3200" dirty="0"/>
              <a:t>requirement.” As such, the ordinance was drafted in a way that requires a CUP for a hotel/motel to re-rent rooms if a guest checks out early under any circumstances. </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10</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10</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742398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#6</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fontScale="92500"/>
          </a:bodyPr>
          <a:lstStyle/>
          <a:p>
            <a:pPr marL="0" indent="0">
              <a:buNone/>
            </a:pPr>
            <a:r>
              <a:rPr lang="en-US" sz="3200" i="1" dirty="0" smtClean="0"/>
              <a:t>Alternative </a:t>
            </a:r>
            <a:r>
              <a:rPr lang="en-US" sz="3200" i="1" dirty="0"/>
              <a:t>Language </a:t>
            </a:r>
            <a:r>
              <a:rPr lang="en-US" sz="3200" dirty="0" smtClean="0"/>
              <a:t>– Unless </a:t>
            </a:r>
            <a:r>
              <a:rPr lang="en-US" sz="3200" dirty="0"/>
              <a:t>a hotel/motel has obtained a conditional use permit in accordance with Chapter 16.303 authorizing the hotel/motel to re-rent vacant rooms, a hotel/motel shall not re-rent a guest room to a new or different </a:t>
            </a:r>
            <a:r>
              <a:rPr lang="en-US" sz="3200" dirty="0" smtClean="0"/>
              <a:t>guest before the minimum length of stay has elapsed. </a:t>
            </a:r>
            <a:r>
              <a:rPr lang="en-US" sz="3200" strike="sngStrike" dirty="0">
                <a:solidFill>
                  <a:srgbClr val="FF0000"/>
                </a:solidFill>
              </a:rPr>
              <a:t>until the previous guest’s full reserved length of stay period has expired. For example, if a hotel/motel guest reserves a room for seven (7) nights, but the guest checks out after one (1) night, the hotel/motel shall not re-rent that room until the seven (7) day reserved length of stay period has expired.</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11</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11</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4985353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#7A</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#7A – Should the ordinance allow hotels/motels to rent rooms for “day use” on a case-by-case basis? (“Day use” means renting a room for less than a full night’s stay.)</a:t>
            </a:r>
          </a:p>
          <a:p>
            <a:pPr marL="0" indent="0">
              <a:buNone/>
            </a:pPr>
            <a:r>
              <a:rPr lang="en-US" sz="3200" b="1" dirty="0"/>
              <a:t>Direction: </a:t>
            </a:r>
            <a:r>
              <a:rPr lang="en-US" sz="3200" dirty="0"/>
              <a:t>If a hotel/motel operator wants to rent a room for less than a full night’s stay (i.e. a day use program), they must apply for a CUP.</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4897290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#7B</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#7B – Should the ordinance allow hotels/motels to offer varied pricing based on length of stay?</a:t>
            </a:r>
          </a:p>
          <a:p>
            <a:pPr marL="0" indent="0">
              <a:buNone/>
            </a:pPr>
            <a:r>
              <a:rPr lang="en-US" sz="3200" b="1" dirty="0"/>
              <a:t>Direction: </a:t>
            </a:r>
            <a:r>
              <a:rPr lang="en-US" sz="3200" dirty="0"/>
              <a:t>Yes, the ordinance should allow hotels/motels to offer varied pricing based on length of stay (e.g., lower rates for longer stays).</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727551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#8A</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#8A – Should the ordinance require guests to provide a valid credit/debit card as a way to verify their identity?</a:t>
            </a:r>
          </a:p>
          <a:p>
            <a:pPr marL="0" indent="0">
              <a:buNone/>
            </a:pPr>
            <a:r>
              <a:rPr lang="en-US" sz="3200" b="1" dirty="0"/>
              <a:t>Direction: </a:t>
            </a:r>
            <a:r>
              <a:rPr lang="en-US" sz="3200" dirty="0"/>
              <a:t>Yes, the ordinance should require guests to provide a valid credit/debit card as a way to verify their identity.</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428089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#8B</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#8B – Should the ordinance allow guests to pay for rooms with cash?</a:t>
            </a:r>
          </a:p>
          <a:p>
            <a:pPr marL="0" indent="0">
              <a:buNone/>
            </a:pPr>
            <a:r>
              <a:rPr lang="en-US" sz="3200" b="1" dirty="0"/>
              <a:t>Direction: </a:t>
            </a:r>
            <a:r>
              <a:rPr lang="en-US" sz="3200" dirty="0"/>
              <a:t>Yes, since guests must present a valid credit/debit card for identity verification purposes.</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15</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12272312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#9A</a:t>
            </a:r>
            <a:endParaRPr lang="en-US" sz="4000" b="1" u="sng" dirty="0">
              <a:solidFill>
                <a:srgbClr val="B66015"/>
              </a:solidFill>
              <a:latin typeface="+mn-lt"/>
            </a:endParaRPr>
          </a:p>
        </p:txBody>
      </p:sp>
      <p:sp>
        <p:nvSpPr>
          <p:cNvPr id="11" name="Content Placeholder 10"/>
          <p:cNvSpPr>
            <a:spLocks noGrp="1"/>
          </p:cNvSpPr>
          <p:nvPr>
            <p:ph idx="1"/>
          </p:nvPr>
        </p:nvSpPr>
        <p:spPr>
          <a:xfrm>
            <a:off x="1100354" y="1072342"/>
            <a:ext cx="9985847" cy="4680500"/>
          </a:xfrm>
        </p:spPr>
        <p:txBody>
          <a:bodyPr>
            <a:normAutofit fontScale="77500" lnSpcReduction="20000"/>
          </a:bodyPr>
          <a:lstStyle/>
          <a:p>
            <a:pPr marL="0" indent="0">
              <a:buNone/>
            </a:pPr>
            <a:r>
              <a:rPr lang="en-US" sz="4000" dirty="0"/>
              <a:t>Key Decision #9A – Which hotels/motels should be required to keep a guest register?</a:t>
            </a:r>
          </a:p>
          <a:p>
            <a:pPr marL="0" indent="0">
              <a:buNone/>
            </a:pPr>
            <a:r>
              <a:rPr lang="en-US" sz="4000" b="1" dirty="0"/>
              <a:t>Direction: </a:t>
            </a:r>
            <a:r>
              <a:rPr lang="en-US" sz="4000" dirty="0"/>
              <a:t>All hotels and motels should be required to keep a guest register containing the following information</a:t>
            </a:r>
            <a:r>
              <a:rPr lang="en-US" sz="4000" dirty="0" smtClean="0"/>
              <a:t>…</a:t>
            </a:r>
          </a:p>
          <a:p>
            <a:pPr marL="0" indent="0">
              <a:buNone/>
            </a:pPr>
            <a:endParaRPr lang="en-US" sz="900" dirty="0"/>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Guest name</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Date of birth</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Make, model, and license plate number of any guest vehicle parked on site</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Permanent address, </a:t>
            </a:r>
            <a:r>
              <a:rPr lang="en-US" sz="3100" u="sng" dirty="0">
                <a:ea typeface="Times New Roman" panose="02020603050405020304" pitchFamily="18" charset="0"/>
              </a:rPr>
              <a:t>if the guest has one</a:t>
            </a:r>
            <a:endParaRPr lang="en-US" sz="3100" dirty="0">
              <a:ea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Dates of occupancy (including date &amp; hour of check in/out times)</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Room rate</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Room number</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Identification number(s) and issuing jurisdiction from the identification document(s) </a:t>
            </a:r>
          </a:p>
          <a:p>
            <a:pPr marL="342900" marR="0" lvl="0" indent="-342900" algn="just">
              <a:spcBef>
                <a:spcPts val="0"/>
              </a:spcBef>
              <a:spcAft>
                <a:spcPts val="0"/>
              </a:spcAft>
              <a:buFont typeface="Symbol" panose="05050102010706020507" pitchFamily="18" charset="2"/>
              <a:buChar char=""/>
            </a:pPr>
            <a:r>
              <a:rPr lang="en-US" sz="3100" dirty="0">
                <a:ea typeface="Times New Roman" panose="02020603050405020304" pitchFamily="18" charset="0"/>
              </a:rPr>
              <a:t>Employee attestation that guest matches photo on identification document(s</a:t>
            </a:r>
            <a:r>
              <a:rPr lang="en-US" sz="3100" dirty="0" smtClean="0">
                <a:ea typeface="Times New Roman" panose="02020603050405020304" pitchFamily="18" charset="0"/>
              </a:rPr>
              <a:t>)</a:t>
            </a:r>
            <a:endParaRPr lang="en-US" sz="3100" dirty="0">
              <a:ea typeface="Times New Roman" panose="02020603050405020304" pitchFamily="18" charset="0"/>
            </a:endParaRP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16</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16</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8420383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#9B</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#9B – Should hotels/motels be required to scan images of a guest’s Identification Document?</a:t>
            </a:r>
          </a:p>
          <a:p>
            <a:pPr marL="0" indent="0">
              <a:buNone/>
            </a:pPr>
            <a:r>
              <a:rPr lang="en-US" sz="3200" b="1" dirty="0"/>
              <a:t>Direction: </a:t>
            </a:r>
            <a:r>
              <a:rPr lang="en-US" sz="3200" dirty="0"/>
              <a:t>Yes, all hotels/motels should be required to scan images of a guest’s Identification Document.</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17</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17</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778927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#9C</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#9C – Should the ordinance allow the City’s Community Development Director to allow a hotel/motel to offer digital check-ins?</a:t>
            </a:r>
          </a:p>
          <a:p>
            <a:pPr marL="0" indent="0">
              <a:buNone/>
            </a:pPr>
            <a:r>
              <a:rPr lang="en-US" sz="3200" b="1" dirty="0"/>
              <a:t>Direction: </a:t>
            </a:r>
            <a:r>
              <a:rPr lang="en-US" sz="3200" dirty="0"/>
              <a:t>If a hotel/motel wants to allow for digital check-ins, they must apply for a CUP.</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18</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18</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15747539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Typo in Draft Ordinance</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smtClean="0"/>
              <a:t>Page 8 of the Resolution should read as follows:</a:t>
            </a:r>
          </a:p>
          <a:p>
            <a:pPr marL="0" indent="0">
              <a:buNone/>
            </a:pPr>
            <a:r>
              <a:rPr lang="en-US" sz="3200" dirty="0" smtClean="0"/>
              <a:t>“In </a:t>
            </a:r>
            <a:r>
              <a:rPr lang="en-US" sz="3200" dirty="0"/>
              <a:t>addition to the findings and requirements set forth in Chapter 16.303, the decision-making body shall </a:t>
            </a:r>
            <a:r>
              <a:rPr lang="en-US" sz="3200" dirty="0" smtClean="0">
                <a:solidFill>
                  <a:srgbClr val="FF0000"/>
                </a:solidFill>
              </a:rPr>
              <a:t>not</a:t>
            </a:r>
            <a:r>
              <a:rPr lang="en-US" sz="3200" dirty="0" smtClean="0"/>
              <a:t> approve </a:t>
            </a:r>
            <a:r>
              <a:rPr lang="en-US" sz="3200" dirty="0"/>
              <a:t>a conditional use permit for digital check ins unless it makes all of the following </a:t>
            </a:r>
            <a:r>
              <a:rPr lang="en-US" sz="3200" dirty="0" smtClean="0"/>
              <a:t>findings…”</a:t>
            </a:r>
            <a:endParaRPr lang="en-US" sz="3200" dirty="0"/>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19</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19</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825019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Draft Hotel/Motel Ordinance</a:t>
            </a:r>
            <a:endParaRPr lang="en-US" sz="4000" b="1" u="sng" dirty="0">
              <a:solidFill>
                <a:srgbClr val="B66015"/>
              </a:solidFill>
              <a:latin typeface="+mn-lt"/>
            </a:endParaRPr>
          </a:p>
        </p:txBody>
      </p:sp>
      <p:sp>
        <p:nvSpPr>
          <p:cNvPr id="11" name="Content Placeholder 10"/>
          <p:cNvSpPr>
            <a:spLocks noGrp="1"/>
          </p:cNvSpPr>
          <p:nvPr>
            <p:ph idx="1"/>
          </p:nvPr>
        </p:nvSpPr>
        <p:spPr>
          <a:xfrm>
            <a:off x="510363" y="1496702"/>
            <a:ext cx="9985847" cy="4340748"/>
          </a:xfrm>
        </p:spPr>
        <p:txBody>
          <a:bodyPr>
            <a:normAutofit lnSpcReduction="10000"/>
          </a:bodyPr>
          <a:lstStyle/>
          <a:p>
            <a:r>
              <a:rPr lang="en-US" dirty="0" smtClean="0"/>
              <a:t>At their joint meeting on January 28, 2023, the Planning and Police Commissions directed staff on several components of a Hotel/Motel Ordinance.</a:t>
            </a:r>
          </a:p>
          <a:p>
            <a:r>
              <a:rPr lang="en-US" dirty="0" smtClean="0"/>
              <a:t>This direction was used to draft the Draft Ordinance found in Attachment A.</a:t>
            </a:r>
          </a:p>
          <a:p>
            <a:r>
              <a:rPr lang="en-US" dirty="0" smtClean="0"/>
              <a:t>Attachment A contains a Resolution </a:t>
            </a:r>
            <a:r>
              <a:rPr lang="en-US" u="sng" dirty="0" smtClean="0"/>
              <a:t>and</a:t>
            </a:r>
            <a:r>
              <a:rPr lang="en-US" dirty="0" smtClean="0"/>
              <a:t> Draft Ordinance.  The Draft Ordinance is Exhibit 1 to the Resolution.</a:t>
            </a:r>
          </a:p>
          <a:p>
            <a:r>
              <a:rPr lang="en-US" dirty="0" smtClean="0"/>
              <a:t>Staff will review a summary of the direction provided at the joint meeting, ask for direction on Key Decisions 12 and 14, and allow the Planning Commission an opportunity to make any additional changes to the Draft Ordinance.</a:t>
            </a:r>
          </a:p>
          <a:p>
            <a:pPr marL="457200" lvl="1" indent="0">
              <a:buNone/>
            </a:pPr>
            <a:endParaRPr lang="en-US" dirty="0">
              <a:solidFill>
                <a:srgbClr val="B66015"/>
              </a:solidFill>
            </a:endParaRP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6"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6276526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#9D</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#9D – What is the appropriate record retention period for hotel/motel records, including the guest register?</a:t>
            </a:r>
          </a:p>
          <a:p>
            <a:pPr marL="0" indent="0">
              <a:buNone/>
            </a:pPr>
            <a:r>
              <a:rPr lang="en-US" sz="3200" b="1" dirty="0"/>
              <a:t>Direction: </a:t>
            </a:r>
            <a:r>
              <a:rPr lang="en-US" sz="3200" dirty="0"/>
              <a:t>A hotel/motel must retain all records for no less than four years.</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20</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20</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929305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#10</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#10 – Should the ordinance require secured parking or permit parking for hotels/motels?</a:t>
            </a:r>
          </a:p>
          <a:p>
            <a:pPr marL="0" indent="0">
              <a:buNone/>
            </a:pPr>
            <a:r>
              <a:rPr lang="en-US" sz="3200" b="1" dirty="0"/>
              <a:t>Direction: </a:t>
            </a:r>
            <a:r>
              <a:rPr lang="en-US" sz="3200" dirty="0"/>
              <a:t>Permit parking should be required for all hotels/motels. If a hotel/motel operator wants an exception, they must apply for a CUP.</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21</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21</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2267318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#11</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#11 – Should the ordinance require hotels/motels to have CCTV cameras in their common areas and parking areas?</a:t>
            </a:r>
          </a:p>
          <a:p>
            <a:pPr marL="0" indent="0">
              <a:buNone/>
            </a:pPr>
            <a:r>
              <a:rPr lang="en-US" sz="3200" b="1" dirty="0"/>
              <a:t>Direction:  </a:t>
            </a:r>
            <a:r>
              <a:rPr lang="en-US" sz="3200" dirty="0"/>
              <a:t>All hotels/motels are required to have CCTV cameras in their common areas, entry points, and parking lots.  If a hotel/motel operator wants an exception for their parking lot(s), they must apply for a CUP.  There will be no exceptions for common area(s) and entry point(s).</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97230029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#11</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i="1" dirty="0" smtClean="0"/>
              <a:t>Alternative Language </a:t>
            </a:r>
            <a:r>
              <a:rPr lang="en-US" sz="3200" dirty="0"/>
              <a:t>– Every operator of a hotel/motel shall install and maintain in good working order closed-circuit television (CCTV) </a:t>
            </a:r>
            <a:r>
              <a:rPr lang="en-US" sz="3200" dirty="0" smtClean="0">
                <a:solidFill>
                  <a:srgbClr val="FF0000"/>
                </a:solidFill>
              </a:rPr>
              <a:t>recording</a:t>
            </a:r>
            <a:r>
              <a:rPr lang="en-US" sz="3200" dirty="0" smtClean="0"/>
              <a:t> cameras </a:t>
            </a:r>
            <a:r>
              <a:rPr lang="en-US" sz="3200" dirty="0"/>
              <a:t>sufficient to maintain continuous visual coverage of all entry points, common areas, and all parking areas. </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9936924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#12</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#12 – Should hotel/motel guest rooms be prohibited from having a kitchen or cooking facilities, other than a microwave and small refrigerator, except in long-term stay hotels</a:t>
            </a:r>
            <a:r>
              <a:rPr lang="en-US" sz="3200" dirty="0" smtClean="0"/>
              <a:t>?</a:t>
            </a:r>
          </a:p>
          <a:p>
            <a:pPr marL="0" indent="0">
              <a:buNone/>
            </a:pPr>
            <a:endParaRPr lang="en-US" sz="3200" dirty="0"/>
          </a:p>
          <a:p>
            <a:pPr marL="0" indent="0">
              <a:buNone/>
            </a:pPr>
            <a:r>
              <a:rPr lang="en-US" sz="3200" b="1" dirty="0" smtClean="0"/>
              <a:t>Staff recommends that the Planning Commission provide direction on this item during tonight’s meeting.</a:t>
            </a:r>
            <a:endParaRPr lang="en-US" sz="3200" b="1"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420013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#12</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fontScale="85000" lnSpcReduction="20000"/>
          </a:bodyPr>
          <a:lstStyle/>
          <a:p>
            <a:pPr marL="0" indent="0">
              <a:buNone/>
            </a:pPr>
            <a:r>
              <a:rPr lang="en-US" sz="3200" u="sng" dirty="0" smtClean="0"/>
              <a:t>Pros</a:t>
            </a:r>
          </a:p>
          <a:p>
            <a:r>
              <a:rPr lang="en-US" sz="3200" dirty="0"/>
              <a:t>Hoteliers requested this prohibition be removed. Kitchen facilities can be an attractive amenity in a guest room</a:t>
            </a:r>
            <a:r>
              <a:rPr lang="en-US" sz="3200" dirty="0" smtClean="0"/>
              <a:t>.</a:t>
            </a:r>
          </a:p>
          <a:p>
            <a:r>
              <a:rPr lang="en-US" sz="3200" dirty="0"/>
              <a:t>On their own, kitchens in guest rooms are unlikely to be a source of criminal or nuisance activity. To the contrary, they may make rooms more attractive to guests who are using the rooms for legitimate, law-abiding purposes. </a:t>
            </a:r>
            <a:endParaRPr lang="en-US" sz="3200" dirty="0" smtClean="0"/>
          </a:p>
          <a:p>
            <a:pPr marL="0" indent="0">
              <a:buNone/>
            </a:pPr>
            <a:r>
              <a:rPr lang="en-US" sz="3200" u="sng" dirty="0" smtClean="0"/>
              <a:t>Cons</a:t>
            </a:r>
          </a:p>
          <a:p>
            <a:r>
              <a:rPr lang="en-US" sz="3200" dirty="0"/>
              <a:t>Increases the likelihood that guests will use guest rooms as residences (but enforcement of limits on consecutive length of stay can address this</a:t>
            </a:r>
            <a:r>
              <a:rPr lang="en-US" sz="3200" dirty="0" smtClean="0"/>
              <a:t>).</a:t>
            </a:r>
          </a:p>
          <a:p>
            <a:r>
              <a:rPr lang="en-US" sz="3200" dirty="0"/>
              <a:t>Decreases likelihood that guests will dine out.</a:t>
            </a:r>
            <a:endParaRPr lang="en-US" sz="3200" dirty="0" smtClean="0"/>
          </a:p>
          <a:p>
            <a:pPr marL="0" indent="0">
              <a:buNone/>
            </a:pPr>
            <a:endParaRPr lang="en-US" sz="3200"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25</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103757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#13</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fontScale="85000" lnSpcReduction="10000"/>
          </a:bodyPr>
          <a:lstStyle/>
          <a:p>
            <a:pPr marL="0" indent="0">
              <a:buNone/>
            </a:pPr>
            <a:r>
              <a:rPr lang="en-US" sz="3200" dirty="0"/>
              <a:t>Key Decision #13 – Should the ordinance explicitly outline site and operational requirements, like security, cleanliness, room furnishings, and the condition of the exterior of the property and common areas?</a:t>
            </a:r>
          </a:p>
          <a:p>
            <a:pPr marL="0" indent="0">
              <a:buNone/>
            </a:pPr>
            <a:r>
              <a:rPr lang="en-US" sz="3200" b="1" dirty="0"/>
              <a:t>Direction: </a:t>
            </a:r>
            <a:r>
              <a:rPr lang="en-US" sz="3200" dirty="0"/>
              <a:t>Yes, these requirements should be address in the Hotel/Motel Ordinance…</a:t>
            </a:r>
          </a:p>
          <a:p>
            <a:r>
              <a:rPr lang="en-US" sz="3200" dirty="0" smtClean="0"/>
              <a:t>Security </a:t>
            </a:r>
            <a:r>
              <a:rPr lang="en-US" sz="3200" dirty="0"/>
              <a:t>of guest rooms</a:t>
            </a:r>
          </a:p>
          <a:p>
            <a:r>
              <a:rPr lang="en-US" sz="3200" dirty="0" smtClean="0"/>
              <a:t>Cleanliness</a:t>
            </a:r>
            <a:endParaRPr lang="en-US" sz="3200" dirty="0"/>
          </a:p>
          <a:p>
            <a:r>
              <a:rPr lang="en-US" sz="3200" dirty="0" smtClean="0"/>
              <a:t>Room </a:t>
            </a:r>
            <a:r>
              <a:rPr lang="en-US" sz="3200" dirty="0"/>
              <a:t>furnishings</a:t>
            </a:r>
          </a:p>
          <a:p>
            <a:r>
              <a:rPr lang="en-US" sz="3200" dirty="0" smtClean="0"/>
              <a:t>Exterior </a:t>
            </a:r>
            <a:r>
              <a:rPr lang="en-US" sz="3200" dirty="0"/>
              <a:t>of property</a:t>
            </a:r>
          </a:p>
          <a:p>
            <a:r>
              <a:rPr lang="en-US" sz="3200" dirty="0" smtClean="0"/>
              <a:t>Common </a:t>
            </a:r>
            <a:r>
              <a:rPr lang="en-US" sz="3200" dirty="0"/>
              <a:t>areas</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26</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26</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2787297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#13</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smtClean="0"/>
              <a:t>The Commission may direct staff to add more specific language on the following items:</a:t>
            </a:r>
          </a:p>
          <a:p>
            <a:r>
              <a:rPr lang="en-US" sz="3200" dirty="0"/>
              <a:t>Required frequency of linen changing (i.e. </a:t>
            </a:r>
            <a:r>
              <a:rPr lang="en-US" sz="3200" dirty="0" smtClean="0"/>
              <a:t>“Where </a:t>
            </a:r>
            <a:r>
              <a:rPr lang="en-US" sz="3200" dirty="0"/>
              <a:t>provided by the operator, linens shall be free of stains, holes, rips, and/or odors in excess of normal wear and tear and shall be cleaned at change of </a:t>
            </a:r>
            <a:r>
              <a:rPr lang="en-US" sz="3200" dirty="0" smtClean="0"/>
              <a:t>occupancy</a:t>
            </a:r>
            <a:r>
              <a:rPr lang="en-US" sz="3200" dirty="0" smtClean="0">
                <a:solidFill>
                  <a:srgbClr val="FF0000"/>
                </a:solidFill>
              </a:rPr>
              <a:t>, or during a guest’s stay, if requested by guest.</a:t>
            </a:r>
            <a:r>
              <a:rPr lang="en-US" sz="3200" dirty="0" smtClean="0"/>
              <a:t>”)</a:t>
            </a: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27</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27</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4056001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#13</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lnSpcReduction="10000"/>
          </a:bodyPr>
          <a:lstStyle/>
          <a:p>
            <a:pPr marL="0" indent="0">
              <a:buNone/>
            </a:pPr>
            <a:r>
              <a:rPr lang="en-US" sz="3200" dirty="0" smtClean="0"/>
              <a:t>The Commission may direct staff to add more specific language on the following items:</a:t>
            </a:r>
          </a:p>
          <a:p>
            <a:r>
              <a:rPr lang="en-US" sz="3200" dirty="0" smtClean="0"/>
              <a:t>Daily cleaning schedules </a:t>
            </a:r>
            <a:r>
              <a:rPr lang="en-US" sz="3200" dirty="0"/>
              <a:t>(i.e. Bathroom fixtures (e.g., toilet, bathtub, sink, mirror) shall be maintained without significant cracks, chips, and/or stains. Floors shall be washed and sanitized at change of occupancy and/or before a new rental term begins. The operator shall maintain daily cleaning </a:t>
            </a:r>
            <a:r>
              <a:rPr lang="en-US" sz="3200" dirty="0" smtClean="0"/>
              <a:t>schedules </a:t>
            </a:r>
            <a:r>
              <a:rPr lang="en-US" sz="3200" dirty="0" smtClean="0">
                <a:solidFill>
                  <a:srgbClr val="FF0000"/>
                </a:solidFill>
              </a:rPr>
              <a:t>of all occupied rooms, including daily trash service (required) and replacement of dirty towels (if requested by guest).</a:t>
            </a:r>
            <a:r>
              <a:rPr lang="en-US" sz="3200" dirty="0" smtClean="0"/>
              <a:t>”</a:t>
            </a: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28</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28</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2886352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#14</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#14 – Should the ordinance require long-term stay hotels to be located in an area with a “concentration of amenities” for guests, including restaurant retail, recreation, open space, and exercise facilities?</a:t>
            </a:r>
          </a:p>
          <a:p>
            <a:pPr marL="0" indent="0">
              <a:buNone/>
            </a:pPr>
            <a:endParaRPr lang="en-US" sz="3200" dirty="0" smtClean="0"/>
          </a:p>
          <a:p>
            <a:pPr marL="0" indent="0">
              <a:buNone/>
            </a:pPr>
            <a:r>
              <a:rPr lang="en-US" sz="3200" b="1" dirty="0"/>
              <a:t>Staff recommends that the Planning Commission provide direction on this item during tonight’s meeting</a:t>
            </a:r>
            <a:r>
              <a:rPr lang="en-US" sz="3200" b="1" dirty="0" smtClean="0"/>
              <a:t>.</a:t>
            </a:r>
            <a:endParaRPr lang="en-US" sz="3200" b="1"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29</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29</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13463389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 1</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#1 - Should the ordinance: (1) proactively apply to all hotels/motels (like Versions 1.0-3.0); or (2) only apply reactively to motels that have been declared a “nuisance” through nuisance abatement proceedings (like LB’s ordinance)?</a:t>
            </a:r>
          </a:p>
          <a:p>
            <a:pPr marL="0" indent="0">
              <a:buNone/>
            </a:pPr>
            <a:r>
              <a:rPr lang="en-US" sz="3200" b="1" dirty="0"/>
              <a:t>Direction: </a:t>
            </a:r>
            <a:r>
              <a:rPr lang="en-US" sz="3200" dirty="0"/>
              <a:t>The ordinance should apply proactively to all hotels/motels.</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6787458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#14</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u="sng" dirty="0" smtClean="0"/>
              <a:t>Pro</a:t>
            </a:r>
          </a:p>
          <a:p>
            <a:r>
              <a:rPr lang="en-US" sz="3200" dirty="0"/>
              <a:t>This requirement ensures guests of long-term stay hotels will not need to travel far to shop, dine, and recreate</a:t>
            </a:r>
            <a:r>
              <a:rPr lang="en-US" sz="3200" dirty="0" smtClean="0"/>
              <a:t>.</a:t>
            </a:r>
          </a:p>
          <a:p>
            <a:pPr marL="0" indent="0">
              <a:buNone/>
            </a:pPr>
            <a:r>
              <a:rPr lang="en-US" sz="3200" u="sng" dirty="0" smtClean="0"/>
              <a:t>Con</a:t>
            </a:r>
          </a:p>
          <a:p>
            <a:r>
              <a:rPr lang="en-US" sz="3200" dirty="0"/>
              <a:t>This requirement arguably </a:t>
            </a:r>
            <a:r>
              <a:rPr lang="en-US" sz="3200" dirty="0" smtClean="0"/>
              <a:t>prevents </a:t>
            </a:r>
            <a:r>
              <a:rPr lang="en-US" sz="3200" dirty="0"/>
              <a:t>the proposed Residence Inn (on the site of the current Knight’s Inn) from being used as a long-term stay hotel because it is not in an area with a concentration of “open space.”</a:t>
            </a: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30</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30</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9364225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#15</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lnSpcReduction="10000"/>
          </a:bodyPr>
          <a:lstStyle/>
          <a:p>
            <a:pPr marL="0" indent="0">
              <a:buNone/>
            </a:pPr>
            <a:r>
              <a:rPr lang="en-US" sz="3200" dirty="0"/>
              <a:t>Key Decision #15 – Should an amended Hotel/Motel Ordinance remove the warrantless inspection requirement that is in the City’s existing ordinance?  It should be noted that the existing ordinance was approved by the City Council in 2004 and that since then, the courts have clarified that warrantless inspections are illegal.</a:t>
            </a:r>
          </a:p>
          <a:p>
            <a:pPr marL="0" indent="0">
              <a:buNone/>
            </a:pPr>
            <a:r>
              <a:rPr lang="en-US" sz="3200" b="1" dirty="0"/>
              <a:t>Direction: </a:t>
            </a:r>
            <a:r>
              <a:rPr lang="en-US" sz="3200" dirty="0"/>
              <a:t>The ordinance should reflect the strictest possible inspection requirements that are permitted under law, including administrative review (rather than judicial review).</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31</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31</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7300258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#16</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fontScale="85000" lnSpcReduction="20000"/>
          </a:bodyPr>
          <a:lstStyle/>
          <a:p>
            <a:pPr marL="0" indent="0">
              <a:buNone/>
            </a:pPr>
            <a:r>
              <a:rPr lang="en-US" sz="3200" dirty="0"/>
              <a:t>Key Decision #16 – What is the appropriate amortization period for hotels/motels to bring their (1) operations, and (2) sites into compliance with the new ordinance?</a:t>
            </a:r>
          </a:p>
          <a:p>
            <a:pPr marL="0" indent="0">
              <a:buNone/>
            </a:pPr>
            <a:r>
              <a:rPr lang="en-US" sz="3200" b="1" dirty="0"/>
              <a:t>Direction: </a:t>
            </a:r>
            <a:r>
              <a:rPr lang="en-US" sz="3200" dirty="0"/>
              <a:t>The ordinance should reflect the following amortization periods…</a:t>
            </a:r>
          </a:p>
          <a:p>
            <a:r>
              <a:rPr lang="en-US" sz="3200" dirty="0" smtClean="0"/>
              <a:t>Changes </a:t>
            </a:r>
            <a:r>
              <a:rPr lang="en-US" sz="3200" dirty="0"/>
              <a:t>in hotel/motel operations must be completed within three months of ordinance adoption.  There are no exceptions to this requirement.</a:t>
            </a:r>
          </a:p>
          <a:p>
            <a:r>
              <a:rPr lang="en-US" sz="3200" dirty="0" smtClean="0"/>
              <a:t>Changes </a:t>
            </a:r>
            <a:r>
              <a:rPr lang="en-US" sz="3200" dirty="0"/>
              <a:t>that require physical improvements to the property must be completed within one year of ordinance adoption.  The Community Development Director may, at his/her discretion, grant an extension for up to one additional year if diligent progress is being made by the hotel/motel operator.</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17590691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#17</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An informational section will be added to the Hotel/Motel Ordinance that clarifies the enforcement options that exist within the Claremont Municipal Code.</a:t>
            </a: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216642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#17</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smtClean="0"/>
              <a:t>Clarification on proposed language in Section 16.101.040 (L)(2)</a:t>
            </a:r>
            <a:endParaRPr lang="en-US" sz="3200" dirty="0"/>
          </a:p>
          <a:p>
            <a:r>
              <a:rPr lang="en-US" sz="3200" dirty="0" smtClean="0"/>
              <a:t>Staff’s </a:t>
            </a:r>
            <a:r>
              <a:rPr lang="en-US" sz="3200" dirty="0"/>
              <a:t>goal is to ensure that hotels and motels are compliant with the City’s ordinance.  As such, we have found that it is helpful for hotel/motel operators to know who and what to expect during an inspection, and to be available to them in case they have any questions before or after the inspection</a:t>
            </a:r>
            <a:r>
              <a:rPr lang="en-US" sz="3200" dirty="0" smtClean="0"/>
              <a:t>.  This does not mean that we do not have the ability to involve other staff, if needed.</a:t>
            </a:r>
          </a:p>
          <a:p>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6451675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#18</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05593"/>
            <a:ext cx="9985847" cy="4647249"/>
          </a:xfrm>
        </p:spPr>
        <p:txBody>
          <a:bodyPr>
            <a:normAutofit fontScale="85000" lnSpcReduction="20000"/>
          </a:bodyPr>
          <a:lstStyle/>
          <a:p>
            <a:pPr marL="0" indent="0">
              <a:buNone/>
            </a:pPr>
            <a:r>
              <a:rPr lang="en-US" sz="3200" dirty="0"/>
              <a:t>Key Decision #18 – What (if any) types of City and community oversight and reporting requirements should the ordinance require?</a:t>
            </a:r>
          </a:p>
          <a:p>
            <a:pPr marL="0" indent="0">
              <a:buNone/>
            </a:pPr>
            <a:r>
              <a:rPr lang="en-US" sz="3200" b="1" dirty="0"/>
              <a:t>Direction: </a:t>
            </a:r>
            <a:r>
              <a:rPr lang="en-US" sz="3200" dirty="0"/>
              <a:t>A City Interdepartmental Team (CIT) should be established to proactively address criminal and nuisance activity at hotels and motels, particularly at freeway motels.  The CIT should report their findings as follows:</a:t>
            </a:r>
          </a:p>
          <a:p>
            <a:r>
              <a:rPr lang="en-US" sz="3200" dirty="0" smtClean="0"/>
              <a:t>Quarterly </a:t>
            </a:r>
            <a:r>
              <a:rPr lang="en-US" sz="3200" dirty="0"/>
              <a:t>reports posted to City website; and</a:t>
            </a:r>
          </a:p>
          <a:p>
            <a:r>
              <a:rPr lang="en-US" sz="3200" dirty="0" smtClean="0"/>
              <a:t>Annual </a:t>
            </a:r>
            <a:r>
              <a:rPr lang="en-US" sz="3200" dirty="0"/>
              <a:t>report to the City Council; and</a:t>
            </a:r>
          </a:p>
          <a:p>
            <a:r>
              <a:rPr lang="en-US" sz="3200" dirty="0" smtClean="0"/>
              <a:t>Comment </a:t>
            </a:r>
            <a:r>
              <a:rPr lang="en-US" sz="3200" dirty="0"/>
              <a:t>form on City’s website (to allow members of the public to provide feedback on hotels and motels).</a:t>
            </a:r>
          </a:p>
          <a:p>
            <a:pPr marL="0" indent="0">
              <a:buNone/>
            </a:pPr>
            <a:r>
              <a:rPr lang="en-US" sz="3200" dirty="0"/>
              <a:t>There should also be an opportunity for community representation on the CIT.  Specifically, a representative from the “impacted community” should be considered.</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35</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1440447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#18</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05593"/>
            <a:ext cx="9985847" cy="4647249"/>
          </a:xfrm>
        </p:spPr>
        <p:txBody>
          <a:bodyPr>
            <a:normAutofit/>
          </a:bodyPr>
          <a:lstStyle/>
          <a:p>
            <a:pPr marL="0" indent="0">
              <a:buNone/>
            </a:pPr>
            <a:r>
              <a:rPr lang="en-US" sz="3200" u="sng" dirty="0" smtClean="0"/>
              <a:t>Note: </a:t>
            </a:r>
            <a:r>
              <a:rPr lang="en-US" sz="3200" dirty="0"/>
              <a:t>The benefit of having a citizen representative on the CIT is to glean their insight and feedback.</a:t>
            </a:r>
          </a:p>
          <a:p>
            <a:pPr marL="0" indent="0">
              <a:buNone/>
            </a:pPr>
            <a:r>
              <a:rPr lang="en-US" sz="3200" u="sng" dirty="0" smtClean="0"/>
              <a:t>Disclaimer: </a:t>
            </a:r>
            <a:r>
              <a:rPr lang="en-US" sz="3200" dirty="0" smtClean="0"/>
              <a:t>If there is a citizen representative on the CIT, the scope of the CIT will be limited in nature.  For example, the CIT (staff and the City Attorney) would not be able to discuss on-going/open code enforcement cases, potential legal response to criminal or nuisance activity, or anything else that is not publicly accessible information.  </a:t>
            </a:r>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36</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36</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7116081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#18</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05593"/>
            <a:ext cx="9985847" cy="4647249"/>
          </a:xfrm>
        </p:spPr>
        <p:txBody>
          <a:bodyPr>
            <a:normAutofit fontScale="92500" lnSpcReduction="10000"/>
          </a:bodyPr>
          <a:lstStyle/>
          <a:p>
            <a:pPr marL="0" indent="0">
              <a:buNone/>
            </a:pPr>
            <a:r>
              <a:rPr lang="en-US" sz="3200" u="sng" dirty="0" smtClean="0"/>
              <a:t>Proposed Language: </a:t>
            </a:r>
          </a:p>
          <a:p>
            <a:pPr marL="0" indent="0">
              <a:buNone/>
            </a:pPr>
            <a:endParaRPr lang="en-US" sz="3200" u="sng" dirty="0" smtClean="0"/>
          </a:p>
          <a:p>
            <a:pPr marL="0" marR="0" indent="0">
              <a:spcBef>
                <a:spcPts val="0"/>
              </a:spcBef>
              <a:spcAft>
                <a:spcPts val="0"/>
              </a:spcAft>
              <a:buNone/>
            </a:pPr>
            <a:r>
              <a:rPr lang="en-US" sz="3200" dirty="0">
                <a:latin typeface="Calibri" panose="020F0502020204030204" pitchFamily="34" charset="0"/>
                <a:ea typeface="Calibri" panose="020F0502020204030204" pitchFamily="34" charset="0"/>
                <a:cs typeface="Times New Roman" panose="02020603050405020304" pitchFamily="18" charset="0"/>
              </a:rPr>
              <a:t>E.    Proactive Abatement of Criminal </a:t>
            </a:r>
            <a:r>
              <a:rPr lang="en-US" sz="3200" dirty="0" smtClean="0">
                <a:latin typeface="Calibri" panose="020F0502020204030204" pitchFamily="34" charset="0"/>
                <a:ea typeface="Calibri" panose="020F0502020204030204" pitchFamily="34" charset="0"/>
                <a:cs typeface="Times New Roman" panose="02020603050405020304" pitchFamily="18" charset="0"/>
              </a:rPr>
              <a:t>Activity</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marR="0" indent="0">
              <a:spcBef>
                <a:spcPts val="0"/>
              </a:spcBef>
              <a:spcAft>
                <a:spcPts val="0"/>
              </a:spcAft>
              <a:buNone/>
            </a:pPr>
            <a:r>
              <a:rPr lang="en-US" sz="3200" dirty="0" smtClean="0">
                <a:latin typeface="Calibri" panose="020F0502020204030204" pitchFamily="34" charset="0"/>
                <a:ea typeface="Calibri" panose="020F0502020204030204" pitchFamily="34" charset="0"/>
                <a:cs typeface="Times New Roman" panose="02020603050405020304" pitchFamily="18" charset="0"/>
              </a:rPr>
              <a:t>Operators </a:t>
            </a:r>
            <a:r>
              <a:rPr lang="en-US" sz="3200" dirty="0">
                <a:latin typeface="Calibri" panose="020F0502020204030204" pitchFamily="34" charset="0"/>
                <a:ea typeface="Calibri" panose="020F0502020204030204" pitchFamily="34" charset="0"/>
                <a:cs typeface="Times New Roman" panose="02020603050405020304" pitchFamily="18" charset="0"/>
              </a:rPr>
              <a:t>of hotels/motels are responsible for making every available effort to prevent criminal activity at their hotel/motel and are encouraged to immediately report all criminal or suspicious activities to the Claremont Police Department or the appropriate law enforcement authority. To that end, the City generally will not use the volume of calls for service initiated by the operator a hotel/motel as evidence that the hotel/motel is a public nuisance.</a:t>
            </a:r>
          </a:p>
          <a:p>
            <a:pPr marL="0" indent="0">
              <a:buNone/>
            </a:pPr>
            <a:endParaRPr lang="en-US" sz="3200" u="sng"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37</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37</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1130088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#18</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05593"/>
            <a:ext cx="9985847" cy="4647249"/>
          </a:xfrm>
        </p:spPr>
        <p:txBody>
          <a:bodyPr>
            <a:normAutofit/>
          </a:bodyPr>
          <a:lstStyle/>
          <a:p>
            <a:pPr marL="0" indent="0">
              <a:buNone/>
            </a:pPr>
            <a:r>
              <a:rPr lang="en-US" sz="3200" u="sng" dirty="0"/>
              <a:t>Note: </a:t>
            </a:r>
            <a:r>
              <a:rPr lang="en-US" sz="3200" dirty="0"/>
              <a:t>The </a:t>
            </a:r>
            <a:r>
              <a:rPr lang="en-US" sz="3200" dirty="0" smtClean="0"/>
              <a:t>proposed language </a:t>
            </a:r>
            <a:r>
              <a:rPr lang="en-US" sz="3200" dirty="0"/>
              <a:t>is written in such a way that does not discourage operators to call the police when criminal activity is occurring on their property, and it does not suggest that the volume of criminal/nuisance related calls for service at a particular establishment would not be considered should the City pursue nuisance abatement.  With that being said, calls for service would only be one component or consideration of a nuisance abatement process (i.e. there is not a number of calls for service that automatically deems a property a nuisance).</a:t>
            </a: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3200" u="sng"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38</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38</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2466041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#18</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05593"/>
            <a:ext cx="9985847" cy="4647249"/>
          </a:xfrm>
        </p:spPr>
        <p:txBody>
          <a:bodyPr>
            <a:normAutofit/>
          </a:bodyPr>
          <a:lstStyle/>
          <a:p>
            <a:pPr marL="0" indent="0">
              <a:buNone/>
            </a:pPr>
            <a:r>
              <a:rPr lang="en-US" sz="3200" u="sng" dirty="0" smtClean="0"/>
              <a:t>Disclaimer: </a:t>
            </a:r>
            <a:r>
              <a:rPr lang="en-US" sz="3200" dirty="0" smtClean="0"/>
              <a:t>From a public safety perspective, staff’s preference is that </a:t>
            </a:r>
            <a:r>
              <a:rPr lang="en-US" sz="3200" dirty="0"/>
              <a:t>motel and hotel operators </a:t>
            </a:r>
            <a:r>
              <a:rPr lang="en-US" sz="3200" u="sng" dirty="0" smtClean="0"/>
              <a:t>do not </a:t>
            </a:r>
            <a:r>
              <a:rPr lang="en-US" sz="3200" dirty="0" smtClean="0"/>
              <a:t>stop </a:t>
            </a:r>
            <a:r>
              <a:rPr lang="en-US" sz="3200" dirty="0"/>
              <a:t>calling 911 because they fear being penalized for doing so.  </a:t>
            </a:r>
            <a:r>
              <a:rPr lang="en-US" sz="3200" dirty="0" smtClean="0"/>
              <a:t>The Police Department’s preference for the </a:t>
            </a:r>
            <a:r>
              <a:rPr lang="en-US" sz="3200" dirty="0"/>
              <a:t>operator </a:t>
            </a:r>
            <a:r>
              <a:rPr lang="en-US" sz="3200" dirty="0" smtClean="0"/>
              <a:t>to call </a:t>
            </a:r>
            <a:r>
              <a:rPr lang="en-US" sz="3200" dirty="0"/>
              <a:t>911 </a:t>
            </a:r>
            <a:r>
              <a:rPr lang="en-US" sz="3200" dirty="0" smtClean="0"/>
              <a:t>if there is criminal or nuisance activity occurring, which allows the police to </a:t>
            </a:r>
            <a:r>
              <a:rPr lang="en-US" sz="3200" dirty="0"/>
              <a:t>respond/investigate in real </a:t>
            </a:r>
            <a:r>
              <a:rPr lang="en-US" sz="3200" dirty="0" smtClean="0"/>
              <a:t>time.  Further, this would not </a:t>
            </a:r>
            <a:r>
              <a:rPr lang="en-US" sz="3200" dirty="0"/>
              <a:t>put anyone in additional, unnecessary risk due to the operator </a:t>
            </a:r>
            <a:r>
              <a:rPr lang="en-US" sz="3200" u="sng" dirty="0"/>
              <a:t>not</a:t>
            </a:r>
            <a:r>
              <a:rPr lang="en-US" sz="3200" dirty="0"/>
              <a:t> calling 911.</a:t>
            </a:r>
            <a:endParaRPr lang="en-US" sz="3200" u="sng"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39</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39</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10805237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 2A</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#2A - Should the ordinance be a standalone chapter (as opposed to a section in the City’s Chapter of regulations for Commercial Districts)? </a:t>
            </a:r>
          </a:p>
          <a:p>
            <a:pPr marL="0" indent="0">
              <a:buNone/>
            </a:pPr>
            <a:r>
              <a:rPr lang="en-US" sz="3200" b="1" dirty="0"/>
              <a:t>Direction: </a:t>
            </a:r>
            <a:r>
              <a:rPr lang="en-US" sz="3200" dirty="0"/>
              <a:t>The ordinance should be a new standalone chapter in the City’s Zoning Code.</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0886218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#18</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05593"/>
            <a:ext cx="9985847" cy="4647249"/>
          </a:xfrm>
        </p:spPr>
        <p:txBody>
          <a:bodyPr>
            <a:normAutofit/>
          </a:bodyPr>
          <a:lstStyle/>
          <a:p>
            <a:pPr marL="0" indent="0">
              <a:buNone/>
            </a:pPr>
            <a:r>
              <a:rPr lang="en-US" sz="3200" i="1" dirty="0" smtClean="0"/>
              <a:t>Alternative Language </a:t>
            </a:r>
            <a:r>
              <a:rPr lang="en-US" sz="3200" dirty="0"/>
              <a:t>– Operators of hotels/motels are responsible for making every available effort to prevent criminal activity at their hotel/motel and are encouraged to immediately report all criminal or suspicious activities to the Claremont Police Department or the appropriate law enforcement authority. </a:t>
            </a:r>
            <a:r>
              <a:rPr lang="en-US" sz="3200" strike="sngStrike" dirty="0">
                <a:solidFill>
                  <a:srgbClr val="FF0000"/>
                </a:solidFill>
              </a:rPr>
              <a:t>To that end, the City generally will not use the volume of calls for service initiated by the operator a hotel/motel as evidence that the hotel/motel is a public nuisance.</a:t>
            </a:r>
          </a:p>
          <a:p>
            <a:pPr marL="0" indent="0">
              <a:buNone/>
            </a:pPr>
            <a:endParaRPr lang="en-US" sz="3200"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40</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40</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66017728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CUP Process</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63788"/>
            <a:ext cx="9985847" cy="4738254"/>
          </a:xfrm>
        </p:spPr>
        <p:txBody>
          <a:bodyPr>
            <a:normAutofit fontScale="70000" lnSpcReduction="20000"/>
          </a:bodyPr>
          <a:lstStyle/>
          <a:p>
            <a:pPr marL="0" indent="0">
              <a:buNone/>
            </a:pPr>
            <a:r>
              <a:rPr lang="en-US" sz="3400" dirty="0"/>
              <a:t>The Planning and Police Commissions directed staff to require a CUP for the following exceptions to the Hotel/Motel Ordinance:</a:t>
            </a:r>
          </a:p>
          <a:p>
            <a:pPr marL="0" indent="0">
              <a:buNone/>
            </a:pPr>
            <a:endParaRPr lang="en-US" sz="600" dirty="0"/>
          </a:p>
          <a:p>
            <a:r>
              <a:rPr lang="en-US" dirty="0" smtClean="0"/>
              <a:t>A </a:t>
            </a:r>
            <a:r>
              <a:rPr lang="en-US" dirty="0"/>
              <a:t>hotel or motel operator wants to allow for guest stays of more than 30 consecutive days</a:t>
            </a:r>
          </a:p>
          <a:p>
            <a:r>
              <a:rPr lang="en-US" dirty="0" smtClean="0"/>
              <a:t>A </a:t>
            </a:r>
            <a:r>
              <a:rPr lang="en-US" dirty="0"/>
              <a:t>hotel or motel operator wants guests to be able to stay for more than 60 cumulative calendar days in a 180 day period</a:t>
            </a:r>
          </a:p>
          <a:p>
            <a:r>
              <a:rPr lang="en-US" dirty="0" smtClean="0"/>
              <a:t>A </a:t>
            </a:r>
            <a:r>
              <a:rPr lang="en-US" dirty="0"/>
              <a:t>motel operator wants to rent rooms for periods of less than 18 hours</a:t>
            </a:r>
          </a:p>
          <a:p>
            <a:r>
              <a:rPr lang="en-US" dirty="0" smtClean="0"/>
              <a:t>A </a:t>
            </a:r>
            <a:r>
              <a:rPr lang="en-US" dirty="0"/>
              <a:t>hotel operator wants to rent rooms for periods shorter than an “overnight stay”</a:t>
            </a:r>
          </a:p>
          <a:p>
            <a:r>
              <a:rPr lang="en-US" dirty="0" smtClean="0"/>
              <a:t>A </a:t>
            </a:r>
            <a:r>
              <a:rPr lang="en-US" dirty="0"/>
              <a:t>hotel or motel operator wants to offer a “day use” program </a:t>
            </a:r>
          </a:p>
          <a:p>
            <a:r>
              <a:rPr lang="en-US" dirty="0" smtClean="0"/>
              <a:t>A </a:t>
            </a:r>
            <a:r>
              <a:rPr lang="en-US" dirty="0"/>
              <a:t>hotel or motel operator wants to have the ability to re-rent rooms when guests check out early</a:t>
            </a:r>
          </a:p>
          <a:p>
            <a:r>
              <a:rPr lang="en-US" dirty="0" smtClean="0"/>
              <a:t>A </a:t>
            </a:r>
            <a:r>
              <a:rPr lang="en-US" dirty="0"/>
              <a:t>hotel or motel operator wants to utilize “digital check-ins”</a:t>
            </a:r>
          </a:p>
          <a:p>
            <a:r>
              <a:rPr lang="en-US" dirty="0" smtClean="0"/>
              <a:t>A </a:t>
            </a:r>
            <a:r>
              <a:rPr lang="en-US" dirty="0"/>
              <a:t>hotel or motel operator does not want to implement a permit parking program</a:t>
            </a:r>
          </a:p>
          <a:p>
            <a:r>
              <a:rPr lang="en-US" dirty="0" smtClean="0"/>
              <a:t>A </a:t>
            </a:r>
            <a:r>
              <a:rPr lang="en-US" dirty="0"/>
              <a:t>hotel or motel operator does not want to install CCTV cameras in their parking lot(s)</a:t>
            </a:r>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41</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41</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4158057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CUP Process</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63788"/>
            <a:ext cx="9985847" cy="4738254"/>
          </a:xfrm>
        </p:spPr>
        <p:txBody>
          <a:bodyPr>
            <a:normAutofit fontScale="92500" lnSpcReduction="10000"/>
          </a:bodyPr>
          <a:lstStyle/>
          <a:p>
            <a:r>
              <a:rPr lang="en-US" dirty="0"/>
              <a:t>If a hotel or motel operator wanted to apply for one or more of these exceptions, they would need to submit one (or more) CUP application(s</a:t>
            </a:r>
            <a:r>
              <a:rPr lang="en-US" dirty="0" smtClean="0"/>
              <a:t>)</a:t>
            </a:r>
          </a:p>
          <a:p>
            <a:r>
              <a:rPr lang="en-US" dirty="0"/>
              <a:t>When an application is deemed complete, the request would be set for a public hearing to be held by the Planning </a:t>
            </a:r>
            <a:r>
              <a:rPr lang="en-US" dirty="0" smtClean="0"/>
              <a:t>Commission</a:t>
            </a:r>
          </a:p>
          <a:p>
            <a:r>
              <a:rPr lang="en-US" dirty="0"/>
              <a:t>The Commission would make findings </a:t>
            </a:r>
            <a:r>
              <a:rPr lang="en-US" u="sng" dirty="0"/>
              <a:t>based on substantial evidence in view of the whole record to justify its decision </a:t>
            </a:r>
            <a:r>
              <a:rPr lang="en-US" dirty="0"/>
              <a:t>on whether or not to grant the </a:t>
            </a:r>
            <a:r>
              <a:rPr lang="en-US" dirty="0" smtClean="0"/>
              <a:t>CUP</a:t>
            </a:r>
          </a:p>
          <a:p>
            <a:r>
              <a:rPr lang="en-US" dirty="0"/>
              <a:t>The applicant or any other person may appeal a decision of the Planning Commission or any condition imposed by the Planning </a:t>
            </a:r>
            <a:r>
              <a:rPr lang="en-US" dirty="0" smtClean="0"/>
              <a:t>Commission</a:t>
            </a:r>
          </a:p>
          <a:p>
            <a:r>
              <a:rPr lang="en-US" dirty="0" smtClean="0"/>
              <a:t>A </a:t>
            </a:r>
            <a:r>
              <a:rPr lang="en-US" dirty="0"/>
              <a:t>CUP that is valid and in effect “runs with the land” and continues to be valid even if the owner or operator changes.</a:t>
            </a:r>
            <a:endParaRPr lang="en-US" dirty="0" smtClean="0"/>
          </a:p>
          <a:p>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42</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42</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817701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CUP Process</a:t>
            </a:r>
            <a:endParaRPr lang="en-US" sz="4000" b="1" u="sng" dirty="0">
              <a:solidFill>
                <a:srgbClr val="B66015"/>
              </a:solidFill>
              <a:latin typeface="+mn-lt"/>
            </a:endParaRPr>
          </a:p>
        </p:txBody>
      </p:sp>
      <p:sp>
        <p:nvSpPr>
          <p:cNvPr id="11" name="Content Placeholder 10"/>
          <p:cNvSpPr>
            <a:spLocks noGrp="1"/>
          </p:cNvSpPr>
          <p:nvPr>
            <p:ph idx="1"/>
          </p:nvPr>
        </p:nvSpPr>
        <p:spPr>
          <a:xfrm>
            <a:off x="1100354" y="1163788"/>
            <a:ext cx="9985847" cy="4738254"/>
          </a:xfrm>
        </p:spPr>
        <p:txBody>
          <a:bodyPr>
            <a:normAutofit/>
          </a:bodyPr>
          <a:lstStyle/>
          <a:p>
            <a:pPr marL="0" indent="0">
              <a:buNone/>
            </a:pPr>
            <a:r>
              <a:rPr lang="en-US" dirty="0"/>
              <a:t>Once granted, a CUP can only be revoked if the Planning Commission finds that one or more of the following conditions exist:</a:t>
            </a:r>
          </a:p>
          <a:p>
            <a:r>
              <a:rPr lang="en-US" dirty="0" smtClean="0"/>
              <a:t>One </a:t>
            </a:r>
            <a:r>
              <a:rPr lang="en-US" dirty="0"/>
              <a:t>or more of the conditions of the CUP have not been substantially complied with.</a:t>
            </a:r>
          </a:p>
          <a:p>
            <a:r>
              <a:rPr lang="en-US" dirty="0" smtClean="0"/>
              <a:t>The </a:t>
            </a:r>
            <a:r>
              <a:rPr lang="en-US" dirty="0"/>
              <a:t>CUP was obtained in a fraudulent manner.</a:t>
            </a:r>
          </a:p>
          <a:p>
            <a:r>
              <a:rPr lang="en-US" dirty="0" smtClean="0"/>
              <a:t>Circumstances </a:t>
            </a:r>
            <a:r>
              <a:rPr lang="en-US" dirty="0"/>
              <a:t>have changed to such a degree that one or more of the required findings of this chapter can no longer be made and the use or related development constitutes or is creating a nuisance.</a:t>
            </a:r>
          </a:p>
          <a:p>
            <a:pPr marL="0" indent="0">
              <a:buNone/>
            </a:pPr>
            <a:endParaRPr lang="en-US"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43</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43</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7"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4088571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Next Steps</a:t>
            </a:r>
            <a:endParaRPr lang="en-US" sz="4000" b="1" u="sng" dirty="0">
              <a:solidFill>
                <a:srgbClr val="B66015"/>
              </a:solidFill>
              <a:latin typeface="+mn-lt"/>
            </a:endParaRPr>
          </a:p>
        </p:txBody>
      </p:sp>
      <p:sp>
        <p:nvSpPr>
          <p:cNvPr id="11" name="Content Placeholder 10"/>
          <p:cNvSpPr>
            <a:spLocks noGrp="1"/>
          </p:cNvSpPr>
          <p:nvPr>
            <p:ph idx="1"/>
          </p:nvPr>
        </p:nvSpPr>
        <p:spPr>
          <a:xfrm>
            <a:off x="510363" y="1147156"/>
            <a:ext cx="11127887" cy="4690294"/>
          </a:xfrm>
        </p:spPr>
        <p:txBody>
          <a:bodyPr>
            <a:normAutofit/>
          </a:bodyPr>
          <a:lstStyle/>
          <a:p>
            <a:pPr marL="0" indent="0">
              <a:buNone/>
            </a:pPr>
            <a:r>
              <a:rPr lang="en-US" dirty="0"/>
              <a:t>Below is a tentative timeline assuming that the Planning Commission recommends approval of an </a:t>
            </a:r>
            <a:r>
              <a:rPr lang="en-US" dirty="0" smtClean="0"/>
              <a:t>ordinance </a:t>
            </a:r>
            <a:r>
              <a:rPr lang="en-US" b="1" dirty="0" smtClean="0"/>
              <a:t>and</a:t>
            </a:r>
            <a:r>
              <a:rPr lang="en-US" dirty="0" smtClean="0"/>
              <a:t> that the City Council approves the ordinance as-is without </a:t>
            </a:r>
            <a:r>
              <a:rPr lang="en-US" dirty="0"/>
              <a:t>additional </a:t>
            </a:r>
            <a:r>
              <a:rPr lang="en-US" dirty="0" smtClean="0"/>
              <a:t>modifications:</a:t>
            </a:r>
            <a:endParaRPr lang="en-US" dirty="0"/>
          </a:p>
          <a:p>
            <a:r>
              <a:rPr lang="en-US" dirty="0" smtClean="0"/>
              <a:t>10 </a:t>
            </a:r>
            <a:r>
              <a:rPr lang="en-US" dirty="0"/>
              <a:t>day notice required for March 14, 2023 City Council meeting.</a:t>
            </a:r>
          </a:p>
          <a:p>
            <a:r>
              <a:rPr lang="en-US" dirty="0" smtClean="0"/>
              <a:t>March </a:t>
            </a:r>
            <a:r>
              <a:rPr lang="en-US" dirty="0"/>
              <a:t>14, 2023 City Council meeting (Public Hearing – first reading and introduction of ordinance).</a:t>
            </a:r>
          </a:p>
          <a:p>
            <a:r>
              <a:rPr lang="en-US" dirty="0" smtClean="0"/>
              <a:t>March </a:t>
            </a:r>
            <a:r>
              <a:rPr lang="en-US" dirty="0"/>
              <a:t>28, 2023 City Council meeting (Consent Calendar – second reading and adoption of ordinance</a:t>
            </a:r>
            <a:r>
              <a:rPr lang="en-US" dirty="0" smtClean="0"/>
              <a:t>).</a:t>
            </a:r>
            <a:endParaRPr lang="en-US" dirty="0"/>
          </a:p>
          <a:p>
            <a:r>
              <a:rPr lang="en-US" dirty="0"/>
              <a:t>The ordinance would then go into effect 30 days after the second reading and adoption.</a:t>
            </a:r>
          </a:p>
          <a:p>
            <a:endParaRPr lang="en-US" dirty="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44</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44</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6" name="Footer Placeholder 2"/>
          <p:cNvSpPr>
            <a:spLocks noGrp="1"/>
          </p:cNvSpPr>
          <p:nvPr>
            <p:ph type="ftr" sz="quarter" idx="11"/>
          </p:nvPr>
        </p:nvSpPr>
        <p:spPr>
          <a:xfrm>
            <a:off x="199447" y="6375489"/>
            <a:ext cx="4114800" cy="365125"/>
          </a:xfrm>
        </p:spPr>
        <p:txBody>
          <a:bodyPr/>
          <a:lstStyle/>
          <a:p>
            <a:pPr algn="l"/>
            <a:r>
              <a:rPr lang="en-US" sz="1400" dirty="0">
                <a:solidFill>
                  <a:schemeClr val="bg1"/>
                </a:solidFill>
              </a:rPr>
              <a:t>Hotel/Motel Ordinance | October 4, 2022</a:t>
            </a:r>
          </a:p>
        </p:txBody>
      </p:sp>
    </p:spTree>
    <p:extLst>
      <p:ext uri="{BB962C8B-B14F-4D97-AF65-F5344CB8AC3E}">
        <p14:creationId xmlns:p14="http://schemas.microsoft.com/office/powerpoint/2010/main" val="406163146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a:xfrm>
            <a:off x="11695291" y="6367983"/>
            <a:ext cx="393493" cy="365125"/>
          </a:xfrm>
        </p:spPr>
        <p:txBody>
          <a:bodyPr/>
          <a:lstStyle/>
          <a:p>
            <a:fld id="{EC201904-066F-4D09-A41E-2F137B5D8E37}" type="slidenum">
              <a:rPr lang="en-US" sz="1400" smtClean="0">
                <a:solidFill>
                  <a:schemeClr val="bg1"/>
                </a:solidFill>
              </a:rPr>
              <a:t>45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3" name="Group 12"/>
          <p:cNvGrpSpPr/>
          <p:nvPr/>
        </p:nvGrpSpPr>
        <p:grpSpPr>
          <a:xfrm>
            <a:off x="-1" y="0"/>
            <a:ext cx="12192001" cy="6858002"/>
            <a:chOff x="-1" y="6227805"/>
            <a:chExt cx="12192001" cy="662082"/>
          </a:xfrm>
        </p:grpSpPr>
        <p:sp>
          <p:nvSpPr>
            <p:cNvPr id="14" name="Rectangle 13"/>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4833258"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7503885"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p:nvPr>
        </p:nvSpPr>
        <p:spPr>
          <a:xfrm>
            <a:off x="2942493" y="2329224"/>
            <a:ext cx="6307012" cy="1569358"/>
          </a:xfrm>
        </p:spPr>
        <p:txBody>
          <a:bodyPr>
            <a:noAutofit/>
          </a:bodyPr>
          <a:lstStyle/>
          <a:p>
            <a:pPr algn="ctr"/>
            <a:r>
              <a:rPr lang="en-US" sz="8000" b="1" u="sng" dirty="0" smtClean="0">
                <a:solidFill>
                  <a:schemeClr val="bg1"/>
                </a:solidFill>
                <a:latin typeface="+mn-lt"/>
              </a:rPr>
              <a:t>Questions</a:t>
            </a:r>
            <a:r>
              <a:rPr lang="en-US" sz="6600" b="1" u="sng" dirty="0" smtClean="0">
                <a:solidFill>
                  <a:schemeClr val="bg1"/>
                </a:solidFill>
                <a:latin typeface="+mn-lt"/>
              </a:rPr>
              <a:t>?</a:t>
            </a:r>
            <a:endParaRPr lang="en-US" sz="6600" b="1" u="sng" dirty="0">
              <a:solidFill>
                <a:schemeClr val="bg1"/>
              </a:solidFill>
              <a:latin typeface="+mn-lt"/>
            </a:endParaRPr>
          </a:p>
        </p:txBody>
      </p:sp>
      <p:sp>
        <p:nvSpPr>
          <p:cNvPr id="17" name="Title 1"/>
          <p:cNvSpPr txBox="1">
            <a:spLocks/>
          </p:cNvSpPr>
          <p:nvPr/>
        </p:nvSpPr>
        <p:spPr>
          <a:xfrm>
            <a:off x="3640994" y="4588002"/>
            <a:ext cx="4910011" cy="116590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endParaRPr lang="en-US" sz="4800" b="1" dirty="0">
              <a:solidFill>
                <a:schemeClr val="bg1"/>
              </a:solidFill>
              <a:latin typeface="+mn-lt"/>
            </a:endParaRPr>
          </a:p>
        </p:txBody>
      </p:sp>
      <p:sp>
        <p:nvSpPr>
          <p:cNvPr id="18" name="Flowchart: Delay 17"/>
          <p:cNvSpPr/>
          <p:nvPr/>
        </p:nvSpPr>
        <p:spPr>
          <a:xfrm rot="16200000">
            <a:off x="10099252" y="5185644"/>
            <a:ext cx="1591679" cy="1562301"/>
          </a:xfrm>
          <a:prstGeom prst="flowChartDelay">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0" y="6227805"/>
            <a:ext cx="12192000" cy="66208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7"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222" y="5288894"/>
            <a:ext cx="1328788" cy="1326277"/>
          </a:xfrm>
          <a:prstGeom prst="rect">
            <a:avLst/>
          </a:prstGeom>
        </p:spPr>
      </p:pic>
      <p:sp>
        <p:nvSpPr>
          <p:cNvPr id="19"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3360688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 2B</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#2B - Should the ordinance stay in the Zoning Code (Title 16) or be moved to Title 5 of the Municipal Code (“Business Regulation”)? </a:t>
            </a:r>
          </a:p>
          <a:p>
            <a:pPr marL="0" indent="0">
              <a:buNone/>
            </a:pPr>
            <a:r>
              <a:rPr lang="en-US" sz="3200" b="1" dirty="0"/>
              <a:t>Direction: </a:t>
            </a:r>
            <a:r>
              <a:rPr lang="en-US" sz="3200" dirty="0"/>
              <a:t>The ordinance should be a new standalone chapter in the City’s Zoning Code.</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5</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5</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300281050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#3</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#3 – How broadly should the ordinance define the term “guest”?</a:t>
            </a:r>
          </a:p>
          <a:p>
            <a:pPr marL="0" indent="0">
              <a:buNone/>
            </a:pPr>
            <a:r>
              <a:rPr lang="en-US" sz="3200" b="1" dirty="0"/>
              <a:t>Direction: </a:t>
            </a:r>
            <a:r>
              <a:rPr lang="en-US" sz="3200" dirty="0"/>
              <a:t>Guest should be defined as, “An occupant who is authorized to enter the room and access a key for the room.”</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6</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6</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499827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#4A</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#4A - What should be the limit for consecutive length of stay?</a:t>
            </a:r>
          </a:p>
          <a:p>
            <a:pPr marL="0" indent="0">
              <a:buNone/>
            </a:pPr>
            <a:r>
              <a:rPr lang="en-US" sz="3200" b="1" dirty="0"/>
              <a:t>Direction: </a:t>
            </a:r>
            <a:r>
              <a:rPr lang="en-US" sz="3200" dirty="0"/>
              <a:t>The limit for the consecutive length of stay should be 30 days.  If a hotel/motel operator wants an exception, they must apply for a conditional use permit (CUP).</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7</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7</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811716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#4B</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#4B - What (if anything) should be the limit for cumulative length of stay?</a:t>
            </a:r>
          </a:p>
          <a:p>
            <a:pPr marL="0" indent="0">
              <a:buNone/>
            </a:pPr>
            <a:r>
              <a:rPr lang="en-US" sz="3200" b="1" dirty="0"/>
              <a:t>Direction: </a:t>
            </a:r>
            <a:r>
              <a:rPr lang="en-US" sz="3200" dirty="0"/>
              <a:t>A guest may stay no more than 60 calendar days in a 180 day period. If a hotel/motel operator wants an exception, they must apply for a CUP.</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8</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8</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9917831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482" y="134835"/>
            <a:ext cx="9523592" cy="1165904"/>
          </a:xfrm>
        </p:spPr>
        <p:txBody>
          <a:bodyPr>
            <a:normAutofit/>
          </a:bodyPr>
          <a:lstStyle/>
          <a:p>
            <a:pPr algn="ctr"/>
            <a:r>
              <a:rPr lang="en-US" sz="4000" b="1" u="sng" dirty="0" smtClean="0">
                <a:solidFill>
                  <a:srgbClr val="B66015"/>
                </a:solidFill>
                <a:latin typeface="+mn-lt"/>
              </a:rPr>
              <a:t>Key Decision #5</a:t>
            </a:r>
            <a:endParaRPr lang="en-US" sz="4000" b="1" u="sng" dirty="0">
              <a:solidFill>
                <a:srgbClr val="B66015"/>
              </a:solidFill>
              <a:latin typeface="+mn-lt"/>
            </a:endParaRPr>
          </a:p>
        </p:txBody>
      </p:sp>
      <p:sp>
        <p:nvSpPr>
          <p:cNvPr id="11" name="Content Placeholder 10"/>
          <p:cNvSpPr>
            <a:spLocks noGrp="1"/>
          </p:cNvSpPr>
          <p:nvPr>
            <p:ph idx="1"/>
          </p:nvPr>
        </p:nvSpPr>
        <p:spPr>
          <a:xfrm>
            <a:off x="1100354" y="1412094"/>
            <a:ext cx="9985847" cy="4340748"/>
          </a:xfrm>
        </p:spPr>
        <p:txBody>
          <a:bodyPr>
            <a:normAutofit/>
          </a:bodyPr>
          <a:lstStyle/>
          <a:p>
            <a:pPr marL="0" indent="0">
              <a:buNone/>
            </a:pPr>
            <a:r>
              <a:rPr lang="en-US" sz="3200" dirty="0"/>
              <a:t>Key Decision #5 - Should the ordinance impose a minimum hour requirement on what constitutes an “overnight stay”?</a:t>
            </a:r>
          </a:p>
          <a:p>
            <a:pPr marL="0" indent="0">
              <a:buNone/>
            </a:pPr>
            <a:r>
              <a:rPr lang="en-US" sz="3200" b="1" dirty="0"/>
              <a:t>Direction: </a:t>
            </a:r>
            <a:r>
              <a:rPr lang="en-US" sz="3200" dirty="0"/>
              <a:t>Hotel and motel stays must be for at least one “overnight” stay.  Motel stays must be for at least 18 hours. If a hotel/motel operator wants an exception, they must apply for a CUP.</a:t>
            </a:r>
          </a:p>
          <a:p>
            <a:pPr marL="0" indent="0">
              <a:buNone/>
            </a:pPr>
            <a:endParaRPr lang="en-US" sz="3200" dirty="0" smtClean="0"/>
          </a:p>
        </p:txBody>
      </p:sp>
      <p:sp>
        <p:nvSpPr>
          <p:cNvPr id="3" name="Slide Number Placeholder 2"/>
          <p:cNvSpPr>
            <a:spLocks noGrp="1"/>
          </p:cNvSpPr>
          <p:nvPr>
            <p:ph type="sldNum" sz="quarter" idx="12"/>
          </p:nvPr>
        </p:nvSpPr>
        <p:spPr>
          <a:xfrm>
            <a:off x="11809368" y="6367983"/>
            <a:ext cx="279416" cy="365125"/>
          </a:xfrm>
        </p:spPr>
        <p:txBody>
          <a:bodyPr/>
          <a:lstStyle/>
          <a:p>
            <a:fld id="{EC201904-066F-4D09-A41E-2F137B5D8E37}" type="slidenum">
              <a:rPr lang="en-US" sz="1400" smtClean="0">
                <a:solidFill>
                  <a:schemeClr val="bg1"/>
                </a:solidFill>
              </a:rPr>
              <a:t>9</a:t>
            </a:fld>
            <a:endParaRPr lang="en-US" sz="1400" dirty="0">
              <a:solidFill>
                <a:schemeClr val="bg1"/>
              </a:solidFill>
            </a:endParaRPr>
          </a:p>
        </p:txBody>
      </p:sp>
      <p:sp>
        <p:nvSpPr>
          <p:cNvPr id="15" name="TextBox 14"/>
          <p:cNvSpPr txBox="1"/>
          <p:nvPr/>
        </p:nvSpPr>
        <p:spPr>
          <a:xfrm>
            <a:off x="168274" y="6404163"/>
            <a:ext cx="3606283" cy="307777"/>
          </a:xfrm>
          <a:prstGeom prst="rect">
            <a:avLst/>
          </a:prstGeom>
          <a:noFill/>
        </p:spPr>
        <p:txBody>
          <a:bodyPr wrap="square" rtlCol="0">
            <a:spAutoFit/>
          </a:bodyPr>
          <a:lstStyle/>
          <a:p>
            <a:r>
              <a:rPr lang="en-US" sz="1400" dirty="0">
                <a:solidFill>
                  <a:srgbClr val="FFFFFF"/>
                </a:solidFill>
              </a:rPr>
              <a:t>Chamber of Commerce | September 14, 2022</a:t>
            </a:r>
          </a:p>
        </p:txBody>
      </p:sp>
      <p:grpSp>
        <p:nvGrpSpPr>
          <p:cNvPr id="14" name="Group 13"/>
          <p:cNvGrpSpPr/>
          <p:nvPr/>
        </p:nvGrpSpPr>
        <p:grpSpPr>
          <a:xfrm>
            <a:off x="-1" y="6219491"/>
            <a:ext cx="12192001" cy="649800"/>
            <a:chOff x="-1" y="6227805"/>
            <a:chExt cx="12192001" cy="662082"/>
          </a:xfrm>
        </p:grpSpPr>
        <p:sp>
          <p:nvSpPr>
            <p:cNvPr id="19" name="Rectangle 18"/>
            <p:cNvSpPr/>
            <p:nvPr/>
          </p:nvSpPr>
          <p:spPr>
            <a:xfrm>
              <a:off x="0" y="6227805"/>
              <a:ext cx="12192000" cy="662082"/>
            </a:xfrm>
            <a:prstGeom prst="rect">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1" y="6227805"/>
              <a:ext cx="1237673" cy="660494"/>
            </a:xfrm>
            <a:prstGeom prst="rect">
              <a:avLst/>
            </a:prstGeom>
            <a:solidFill>
              <a:srgbClr val="A3C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a:off x="1" y="6227805"/>
              <a:ext cx="1924049" cy="660494"/>
            </a:xfrm>
            <a:prstGeom prst="triangle">
              <a:avLst>
                <a:gd name="adj" fmla="val 64505"/>
              </a:avLst>
            </a:prstGeom>
            <a:solidFill>
              <a:srgbClr val="5D95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Flowchart: Delay 21"/>
          <p:cNvSpPr/>
          <p:nvPr/>
        </p:nvSpPr>
        <p:spPr>
          <a:xfrm rot="16200000">
            <a:off x="10606804" y="5473185"/>
            <a:ext cx="1141932" cy="1142039"/>
          </a:xfrm>
          <a:prstGeom prst="flowChartDelay">
            <a:avLst/>
          </a:prstGeom>
          <a:solidFill>
            <a:srgbClr val="4F7D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2"/>
          <p:cNvSpPr txBox="1">
            <a:spLocks/>
          </p:cNvSpPr>
          <p:nvPr/>
        </p:nvSpPr>
        <p:spPr>
          <a:xfrm>
            <a:off x="11638250" y="6367983"/>
            <a:ext cx="450534"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C201904-066F-4D09-A41E-2F137B5D8E37}" type="slidenum">
              <a:rPr lang="en-US" sz="1400" smtClean="0">
                <a:solidFill>
                  <a:schemeClr val="bg1"/>
                </a:solidFill>
              </a:rPr>
              <a:pPr/>
              <a:t>9</a:t>
            </a:fld>
            <a:endParaRPr lang="en-US" sz="1400" dirty="0">
              <a:solidFill>
                <a:schemeClr val="bg1"/>
              </a:solidFill>
            </a:endParaRPr>
          </a:p>
        </p:txBody>
      </p:sp>
      <p:pic>
        <p:nvPicPr>
          <p:cNvPr id="2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17289" y="5584593"/>
            <a:ext cx="920961" cy="919221"/>
          </a:xfrm>
          <a:prstGeom prst="rect">
            <a:avLst/>
          </a:prstGeom>
        </p:spPr>
      </p:pic>
      <p:sp>
        <p:nvSpPr>
          <p:cNvPr id="18" name="Footer Placeholder 2"/>
          <p:cNvSpPr>
            <a:spLocks noGrp="1"/>
          </p:cNvSpPr>
          <p:nvPr>
            <p:ph type="ftr" sz="quarter" idx="11"/>
          </p:nvPr>
        </p:nvSpPr>
        <p:spPr>
          <a:xfrm>
            <a:off x="199447" y="6583703"/>
            <a:ext cx="4114800" cy="156911"/>
          </a:xfrm>
        </p:spPr>
        <p:txBody>
          <a:bodyPr/>
          <a:lstStyle/>
          <a:p>
            <a:pPr algn="l"/>
            <a:r>
              <a:rPr lang="en-US" sz="1400" dirty="0" smtClean="0">
                <a:solidFill>
                  <a:schemeClr val="bg1"/>
                </a:solidFill>
              </a:rPr>
              <a:t>Hotel/Motel Ordinance </a:t>
            </a:r>
            <a:r>
              <a:rPr lang="en-US" sz="1400" dirty="0">
                <a:solidFill>
                  <a:schemeClr val="bg1"/>
                </a:solidFill>
              </a:rPr>
              <a:t>| February 21, 2023</a:t>
            </a:r>
          </a:p>
          <a:p>
            <a:pPr algn="l"/>
            <a:endParaRPr lang="en-US" sz="1400" dirty="0">
              <a:solidFill>
                <a:schemeClr val="bg1"/>
              </a:solidFill>
            </a:endParaRPr>
          </a:p>
        </p:txBody>
      </p:sp>
    </p:spTree>
    <p:extLst>
      <p:ext uri="{BB962C8B-B14F-4D97-AF65-F5344CB8AC3E}">
        <p14:creationId xmlns:p14="http://schemas.microsoft.com/office/powerpoint/2010/main" val="2327677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324BA47E963444A5C7AFCC06E5AE11" ma:contentTypeVersion="8" ma:contentTypeDescription="Create a new document." ma:contentTypeScope="" ma:versionID="140743b63081dbf8cbbbb98251526ccd">
  <xsd:schema xmlns:xsd="http://www.w3.org/2001/XMLSchema" xmlns:xs="http://www.w3.org/2001/XMLSchema" xmlns:p="http://schemas.microsoft.com/office/2006/metadata/properties" xmlns:ns3="6544ef77-5740-4e94-b296-8a800cff0c9c" targetNamespace="http://schemas.microsoft.com/office/2006/metadata/properties" ma:root="true" ma:fieldsID="7f2504da853b19546d405b311cb6d651" ns3:_="">
    <xsd:import namespace="6544ef77-5740-4e94-b296-8a800cff0c9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44ef77-5740-4e94-b296-8a800cff0c9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4FC436E-9692-40A5-A2B4-D8A51936B3C3}">
  <ds:schemaRefs>
    <ds:schemaRef ds:uri="http://schemas.microsoft.com/sharepoint/v3/contenttype/forms"/>
  </ds:schemaRefs>
</ds:datastoreItem>
</file>

<file path=customXml/itemProps2.xml><?xml version="1.0" encoding="utf-8"?>
<ds:datastoreItem xmlns:ds="http://schemas.openxmlformats.org/officeDocument/2006/customXml" ds:itemID="{63066414-58B1-4C1F-A29A-9E3ED6C072B6}">
  <ds:schemaRefs>
    <ds:schemaRef ds:uri="http://purl.org/dc/terms/"/>
    <ds:schemaRef ds:uri="http://schemas.openxmlformats.org/package/2006/metadata/core-properties"/>
    <ds:schemaRef ds:uri="6544ef77-5740-4e94-b296-8a800cff0c9c"/>
    <ds:schemaRef ds:uri="http://schemas.microsoft.com/office/2006/metadata/properties"/>
    <ds:schemaRef ds:uri="http://www.w3.org/XML/1998/namespace"/>
    <ds:schemaRef ds:uri="http://purl.org/dc/dcmitype/"/>
    <ds:schemaRef ds:uri="http://schemas.microsoft.com/office/2006/documentManagement/types"/>
    <ds:schemaRef ds:uri="http://schemas.microsoft.com/office/infopath/2007/PartnerControls"/>
    <ds:schemaRef ds:uri="http://purl.org/dc/elements/1.1/"/>
  </ds:schemaRefs>
</ds:datastoreItem>
</file>

<file path=customXml/itemProps3.xml><?xml version="1.0" encoding="utf-8"?>
<ds:datastoreItem xmlns:ds="http://schemas.openxmlformats.org/officeDocument/2006/customXml" ds:itemID="{202A4312-AA3F-427C-A955-EC698B9C0C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44ef77-5740-4e94-b296-8a800cff0c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14317</TotalTime>
  <Words>4065</Words>
  <Application>Microsoft Office PowerPoint</Application>
  <PresentationFormat>Widescreen</PresentationFormat>
  <Paragraphs>398</Paragraphs>
  <Slides>45</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Symbol</vt:lpstr>
      <vt:lpstr>Times New Roman</vt:lpstr>
      <vt:lpstr>Office Theme</vt:lpstr>
      <vt:lpstr>PowerPoint Presentation</vt:lpstr>
      <vt:lpstr>Draft Hotel/Motel Ordinance</vt:lpstr>
      <vt:lpstr>Key Decision # 1</vt:lpstr>
      <vt:lpstr>Key Decision # 2A</vt:lpstr>
      <vt:lpstr>Key Decision # 2B</vt:lpstr>
      <vt:lpstr>Key Decision #3</vt:lpstr>
      <vt:lpstr>Key Decision #4A</vt:lpstr>
      <vt:lpstr>Key Decision #4B</vt:lpstr>
      <vt:lpstr>Key Decision #5</vt:lpstr>
      <vt:lpstr>Key Decision #6</vt:lpstr>
      <vt:lpstr>Key Decision #6</vt:lpstr>
      <vt:lpstr>Key Decision #7A</vt:lpstr>
      <vt:lpstr>Key Decision #7B</vt:lpstr>
      <vt:lpstr>Key Decision #8A</vt:lpstr>
      <vt:lpstr>Key Decision #8B</vt:lpstr>
      <vt:lpstr>Key Decision #9A</vt:lpstr>
      <vt:lpstr>Key Decision #9B</vt:lpstr>
      <vt:lpstr>Key Decision #9C</vt:lpstr>
      <vt:lpstr>Typo in Draft Ordinance</vt:lpstr>
      <vt:lpstr>Key Decision #9D</vt:lpstr>
      <vt:lpstr>Key Decision #10</vt:lpstr>
      <vt:lpstr>Key Decision #11</vt:lpstr>
      <vt:lpstr>Key Decision #11</vt:lpstr>
      <vt:lpstr>Key Decision #12</vt:lpstr>
      <vt:lpstr>Key Decision #12</vt:lpstr>
      <vt:lpstr>Key Decision #13</vt:lpstr>
      <vt:lpstr>Key Decision #13</vt:lpstr>
      <vt:lpstr>Key Decision #13</vt:lpstr>
      <vt:lpstr>Key Decision #14</vt:lpstr>
      <vt:lpstr>Key Decision #14</vt:lpstr>
      <vt:lpstr>Key Decision #15</vt:lpstr>
      <vt:lpstr>Key Decision #16</vt:lpstr>
      <vt:lpstr>Key Decision #17</vt:lpstr>
      <vt:lpstr>Key Decision #17</vt:lpstr>
      <vt:lpstr>Key Decision #18</vt:lpstr>
      <vt:lpstr>Key Decision #18</vt:lpstr>
      <vt:lpstr>Key Decision #18</vt:lpstr>
      <vt:lpstr>Key Decision #18</vt:lpstr>
      <vt:lpstr>Key Decision #18</vt:lpstr>
      <vt:lpstr>Key Decision #18</vt:lpstr>
      <vt:lpstr>CUP Process</vt:lpstr>
      <vt:lpstr>CUP Process</vt:lpstr>
      <vt:lpstr>CUP Process</vt:lpstr>
      <vt:lpstr>Next Steps</vt:lpstr>
      <vt:lpstr>Questions?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Cousins</dc:creator>
  <cp:lastModifiedBy>Katie Wand</cp:lastModifiedBy>
  <cp:revision>306</cp:revision>
  <dcterms:created xsi:type="dcterms:W3CDTF">2021-11-24T17:37:54Z</dcterms:created>
  <dcterms:modified xsi:type="dcterms:W3CDTF">2023-02-22T02:03:44Z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0x01010083324BA47E963444A5C7AFCC06E5AE11</vt:lpwstr>
  </property>
</Properties>
</file>